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05.xml" ContentType="application/vnd.openxmlformats-officedocument.presentationml.slide+xml"/>
  <Override PartName="/ppt/slides/slide2.xml" ContentType="application/vnd.openxmlformats-officedocument.presentationml.slide+xml"/>
  <Override PartName="/ppt/slides/slide206.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209.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17.xml" ContentType="application/vnd.openxmlformats-officedocument.presentationml.slide+xml"/>
  <Override PartName="/ppt/slides/slide30.xml" ContentType="application/vnd.openxmlformats-officedocument.presentationml.slide+xml"/>
  <Override PartName="/ppt/slides/slide218.xml" ContentType="application/vnd.openxmlformats-officedocument.presentationml.slide+xml"/>
  <Override PartName="/ppt/slides/slide31.xml" ContentType="application/vnd.openxmlformats-officedocument.presentationml.slide+xml"/>
  <Override PartName="/ppt/slides/slide219.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227.xml" ContentType="application/vnd.openxmlformats-officedocument.presentationml.slide+xml"/>
  <Override PartName="/ppt/slides/slide40.xml" ContentType="application/vnd.openxmlformats-officedocument.presentationml.slide+xml"/>
  <Override PartName="/ppt/slides/slide228.xml" ContentType="application/vnd.openxmlformats-officedocument.presentationml.slide+xml"/>
  <Override PartName="/ppt/slides/slide41.xml" ContentType="application/vnd.openxmlformats-officedocument.presentationml.slide+xml"/>
  <Override PartName="/ppt/slides/slide229.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237.xml" ContentType="application/vnd.openxmlformats-officedocument.presentationml.slide+xml"/>
  <Override PartName="/ppt/slides/slide50.xml" ContentType="application/vnd.openxmlformats-officedocument.presentationml.slide+xml"/>
  <Override PartName="/ppt/slides/slide23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239.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247.xml" ContentType="application/vnd.openxmlformats-officedocument.presentationml.slide+xml"/>
  <Override PartName="/ppt/slides/slide61.xml" ContentType="application/vnd.openxmlformats-officedocument.presentationml.slide+xml"/>
  <Override PartName="/ppt/slides/slide248.xml" ContentType="application/vnd.openxmlformats-officedocument.presentationml.slide+xml"/>
  <Override PartName="/ppt/slides/slide62.xml" ContentType="application/vnd.openxmlformats-officedocument.presentationml.slide+xml"/>
  <Override PartName="/ppt/slides/slide249.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257.xml" ContentType="application/vnd.openxmlformats-officedocument.presentationml.slide+xml"/>
  <Override PartName="/ppt/slides/slide71.xml" ContentType="application/vnd.openxmlformats-officedocument.presentationml.slide+xml"/>
  <Override PartName="/ppt/slides/slide258.xml" ContentType="application/vnd.openxmlformats-officedocument.presentationml.slide+xml"/>
  <Override PartName="/ppt/slides/slide72.xml" ContentType="application/vnd.openxmlformats-officedocument.presentationml.slide+xml"/>
  <Override PartName="/ppt/slides/slide259.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267.xml" ContentType="application/vnd.openxmlformats-officedocument.presentationml.slide+xml"/>
  <Override PartName="/ppt/slides/slide81.xml" ContentType="application/vnd.openxmlformats-officedocument.presentationml.slide+xml"/>
  <Override PartName="/ppt/slides/slide268.xml" ContentType="application/vnd.openxmlformats-officedocument.presentationml.slide+xml"/>
  <Override PartName="/ppt/slides/slide82.xml" ContentType="application/vnd.openxmlformats-officedocument.presentationml.slide+xml"/>
  <Override PartName="/ppt/slides/slide269.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277.xml" ContentType="application/vnd.openxmlformats-officedocument.presentationml.slide+xml"/>
  <Override PartName="/ppt/slides/slide91.xml" ContentType="application/vnd.openxmlformats-officedocument.presentationml.slide+xml"/>
  <Override PartName="/ppt/slides/slide278.xml" ContentType="application/vnd.openxmlformats-officedocument.presentationml.slide+xml"/>
  <Override PartName="/ppt/slides/slide92.xml" ContentType="application/vnd.openxmlformats-officedocument.presentationml.slide+xml"/>
  <Override PartName="/ppt/slides/slide279.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_rels/slide17.xml.rels" ContentType="application/vnd.openxmlformats-package.relationships+xml"/>
  <Override PartName="/ppt/slides/_rels/slide205.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168.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169.xml.rels" ContentType="application/vnd.openxmlformats-package.relationships+xml"/>
  <Override PartName="/ppt/slides/_rels/slide206.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07.xml.rels" ContentType="application/vnd.openxmlformats-package.relationships+xml"/>
  <Override PartName="/ppt/slides/_rels/slide19.xml.rels" ContentType="application/vnd.openxmlformats-package.relationships+xml"/>
  <Override PartName="/ppt/slides/_rels/slide265.xml.rels" ContentType="application/vnd.openxmlformats-package.relationships+xml"/>
  <Override PartName="/ppt/slides/_rels/slide20.xml.rels" ContentType="application/vnd.openxmlformats-package.relationships+xml"/>
  <Override PartName="/ppt/slides/_rels/slide208.xml.rels" ContentType="application/vnd.openxmlformats-package.relationships+xml"/>
  <Override PartName="/ppt/slides/_rels/slide275.xml.rels" ContentType="application/vnd.openxmlformats-package.relationships+xml"/>
  <Override PartName="/ppt/slides/_rels/slide3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66.xml.rels" ContentType="application/vnd.openxmlformats-package.relationships+xml"/>
  <Override PartName="/ppt/slides/_rels/slide21.xml.rels" ContentType="application/vnd.openxmlformats-package.relationships+xml"/>
  <Override PartName="/ppt/slides/_rels/slide209.xml.rels" ContentType="application/vnd.openxmlformats-package.relationships+xml"/>
  <Override PartName="/ppt/slides/_rels/slide276.xml.rels" ContentType="application/vnd.openxmlformats-package.relationships+xml"/>
  <Override PartName="/ppt/slides/_rels/slide3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27.xml.rels" ContentType="application/vnd.openxmlformats-package.relationships+xml"/>
  <Override PartName="/ppt/slides/_rels/slide267.xml.rels" ContentType="application/vnd.openxmlformats-package.relationships+xml"/>
  <Override PartName="/ppt/slides/_rels/slide22.xml.rels" ContentType="application/vnd.openxmlformats-package.relationships+xml"/>
  <Override PartName="/ppt/slides/_rels/slide6.xml.rels" ContentType="application/vnd.openxmlformats-package.relationships+xml"/>
  <Override PartName="/ppt/slides/_rels/slide228.xml.rels" ContentType="application/vnd.openxmlformats-package.relationships+xml"/>
  <Override PartName="/ppt/slides/_rels/slide50.xml.rels" ContentType="application/vnd.openxmlformats-package.relationships+xml"/>
  <Override PartName="/ppt/slides/_rels/slide268.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229.xml.rels" ContentType="application/vnd.openxmlformats-package.relationships+xml"/>
  <Override PartName="/ppt/slides/_rels/slide51.xml.rels" ContentType="application/vnd.openxmlformats-package.relationships+xml"/>
  <Override PartName="/ppt/slides/_rels/slide269.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255.xml.rels" ContentType="application/vnd.openxmlformats-package.relationships+xml"/>
  <Override PartName="/ppt/slides/_rels/slide10.xml.rels" ContentType="application/vnd.openxmlformats-package.relationships+xml"/>
  <Override PartName="/ppt/slides/_rels/slide256.xml.rels" ContentType="application/vnd.openxmlformats-package.relationships+xml"/>
  <Override PartName="/ppt/slides/_rels/slide11.xml.rels" ContentType="application/vnd.openxmlformats-package.relationships+xml"/>
  <Override PartName="/ppt/slides/_rels/slide257.xml.rels" ContentType="application/vnd.openxmlformats-package.relationships+xml"/>
  <Override PartName="/ppt/slides/_rels/slide12.xml.rels" ContentType="application/vnd.openxmlformats-package.relationships+xml"/>
  <Override PartName="/ppt/slides/_rels/slide258.xml.rels" ContentType="application/vnd.openxmlformats-package.relationships+xml"/>
  <Override PartName="/ppt/slides/_rels/slide13.xml.rels" ContentType="application/vnd.openxmlformats-package.relationships+xml"/>
  <Override PartName="/ppt/slides/_rels/slide259.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217.xml.rels" ContentType="application/vnd.openxmlformats-package.relationships+xml"/>
  <Override PartName="/ppt/slides/_rels/slide218.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219.xml.rels" ContentType="application/vnd.openxmlformats-package.relationships+xml"/>
  <Override PartName="/ppt/slides/_rels/slide32.xml.rels" ContentType="application/vnd.openxmlformats-package.relationships+xml"/>
  <Override PartName="/ppt/slides/_rels/slide277.xml.rels" ContentType="application/vnd.openxmlformats-package.relationships+xml"/>
  <Override PartName="/ppt/slides/_rels/slide33.xml.rels" ContentType="application/vnd.openxmlformats-package.relationships+xml"/>
  <Override PartName="/ppt/slides/_rels/slide278.xml.rels" ContentType="application/vnd.openxmlformats-package.relationships+xml"/>
  <Override PartName="/ppt/slides/_rels/slide34.xml.rels" ContentType="application/vnd.openxmlformats-package.relationships+xml"/>
  <Override PartName="/ppt/slides/_rels/slide279.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237.xml.rels" ContentType="application/vnd.openxmlformats-package.relationships+xml"/>
  <Override PartName="/ppt/slides/_rels/slide49.xml.rels" ContentType="application/vnd.openxmlformats-package.relationships+xml"/>
  <Override PartName="/ppt/slides/_rels/slide238.xml.rels" ContentType="application/vnd.openxmlformats-package.relationships+xml"/>
  <Override PartName="/ppt/slides/_rels/slide239.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247.xml.rels" ContentType="application/vnd.openxmlformats-package.relationships+xml"/>
  <Override PartName="/ppt/slides/_rels/slide60.xml.rels" ContentType="application/vnd.openxmlformats-package.relationships+xml"/>
  <Override PartName="/ppt/slides/_rels/slide248.xml.rels" ContentType="application/vnd.openxmlformats-package.relationships+xml"/>
  <Override PartName="/ppt/slides/_rels/slide61.xml.rels" ContentType="application/vnd.openxmlformats-package.relationships+xml"/>
  <Override PartName="/ppt/slides/_rels/slide249.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slides/_rels/slide129.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133.xml.rels" ContentType="application/vnd.openxmlformats-package.relationships+xml"/>
  <Override PartName="/ppt/slides/_rels/slide134.xml.rels" ContentType="application/vnd.openxmlformats-package.relationships+xml"/>
  <Override PartName="/ppt/slides/_rels/slide135.xml.rels" ContentType="application/vnd.openxmlformats-package.relationships+xml"/>
  <Override PartName="/ppt/slides/_rels/slide136.xml.rels" ContentType="application/vnd.openxmlformats-package.relationships+xml"/>
  <Override PartName="/ppt/slides/_rels/slide137.xml.rels" ContentType="application/vnd.openxmlformats-package.relationships+xml"/>
  <Override PartName="/ppt/slides/_rels/slide138.xml.rels" ContentType="application/vnd.openxmlformats-package.relationships+xml"/>
  <Override PartName="/ppt/slides/_rels/slide139.xml.rels" ContentType="application/vnd.openxmlformats-package.relationships+xml"/>
  <Override PartName="/ppt/slides/_rels/slide140.xml.rels" ContentType="application/vnd.openxmlformats-package.relationships+xml"/>
  <Override PartName="/ppt/slides/_rels/slide141.xml.rels" ContentType="application/vnd.openxmlformats-package.relationships+xml"/>
  <Override PartName="/ppt/slides/_rels/slide142.xml.rels" ContentType="application/vnd.openxmlformats-package.relationships+xml"/>
  <Override PartName="/ppt/slides/_rels/slide143.xml.rels" ContentType="application/vnd.openxmlformats-package.relationships+xml"/>
  <Override PartName="/ppt/slides/_rels/slide144.xml.rels" ContentType="application/vnd.openxmlformats-package.relationships+xml"/>
  <Override PartName="/ppt/slides/_rels/slide145.xml.rels" ContentType="application/vnd.openxmlformats-package.relationships+xml"/>
  <Override PartName="/ppt/slides/_rels/slide146.xml.rels" ContentType="application/vnd.openxmlformats-package.relationships+xml"/>
  <Override PartName="/ppt/slides/_rels/slide147.xml.rels" ContentType="application/vnd.openxmlformats-package.relationships+xml"/>
  <Override PartName="/ppt/slides/_rels/slide148.xml.rels" ContentType="application/vnd.openxmlformats-package.relationships+xml"/>
  <Override PartName="/ppt/slides/_rels/slide149.xml.rels" ContentType="application/vnd.openxmlformats-package.relationships+xml"/>
  <Override PartName="/ppt/slides/_rels/slide150.xml.rels" ContentType="application/vnd.openxmlformats-package.relationships+xml"/>
  <Override PartName="/ppt/slides/_rels/slide151.xml.rels" ContentType="application/vnd.openxmlformats-package.relationships+xml"/>
  <Override PartName="/ppt/slides/_rels/slide152.xml.rels" ContentType="application/vnd.openxmlformats-package.relationships+xml"/>
  <Override PartName="/ppt/slides/_rels/slide153.xml.rels" ContentType="application/vnd.openxmlformats-package.relationships+xml"/>
  <Override PartName="/ppt/slides/_rels/slide154.xml.rels" ContentType="application/vnd.openxmlformats-package.relationships+xml"/>
  <Override PartName="/ppt/slides/_rels/slide155.xml.rels" ContentType="application/vnd.openxmlformats-package.relationships+xml"/>
  <Override PartName="/ppt/slides/_rels/slide156.xml.rels" ContentType="application/vnd.openxmlformats-package.relationships+xml"/>
  <Override PartName="/ppt/slides/_rels/slide157.xml.rels" ContentType="application/vnd.openxmlformats-package.relationships+xml"/>
  <Override PartName="/ppt/slides/_rels/slide158.xml.rels" ContentType="application/vnd.openxmlformats-package.relationships+xml"/>
  <Override PartName="/ppt/slides/_rels/slide159.xml.rels" ContentType="application/vnd.openxmlformats-package.relationships+xml"/>
  <Override PartName="/ppt/slides/_rels/slide160.xml.rels" ContentType="application/vnd.openxmlformats-package.relationships+xml"/>
  <Override PartName="/ppt/slides/_rels/slide161.xml.rels" ContentType="application/vnd.openxmlformats-package.relationships+xml"/>
  <Override PartName="/ppt/slides/_rels/slide162.xml.rels" ContentType="application/vnd.openxmlformats-package.relationships+xml"/>
  <Override PartName="/ppt/slides/_rels/slide163.xml.rels" ContentType="application/vnd.openxmlformats-package.relationships+xml"/>
  <Override PartName="/ppt/slides/_rels/slide164.xml.rels" ContentType="application/vnd.openxmlformats-package.relationships+xml"/>
  <Override PartName="/ppt/slides/_rels/slide165.xml.rels" ContentType="application/vnd.openxmlformats-package.relationships+xml"/>
  <Override PartName="/ppt/slides/_rels/slide166.xml.rels" ContentType="application/vnd.openxmlformats-package.relationships+xml"/>
  <Override PartName="/ppt/slides/_rels/slide167.xml.rels" ContentType="application/vnd.openxmlformats-package.relationships+xml"/>
  <Override PartName="/ppt/slides/_rels/slide170.xml.rels" ContentType="application/vnd.openxmlformats-package.relationships+xml"/>
  <Override PartName="/ppt/slides/_rels/slide171.xml.rels" ContentType="application/vnd.openxmlformats-package.relationships+xml"/>
  <Override PartName="/ppt/slides/_rels/slide172.xml.rels" ContentType="application/vnd.openxmlformats-package.relationships+xml"/>
  <Override PartName="/ppt/slides/_rels/slide173.xml.rels" ContentType="application/vnd.openxmlformats-package.relationships+xml"/>
  <Override PartName="/ppt/slides/_rels/slide174.xml.rels" ContentType="application/vnd.openxmlformats-package.relationships+xml"/>
  <Override PartName="/ppt/slides/_rels/slide175.xml.rels" ContentType="application/vnd.openxmlformats-package.relationships+xml"/>
  <Override PartName="/ppt/slides/_rels/slide176.xml.rels" ContentType="application/vnd.openxmlformats-package.relationships+xml"/>
  <Override PartName="/ppt/slides/_rels/slide177.xml.rels" ContentType="application/vnd.openxmlformats-package.relationships+xml"/>
  <Override PartName="/ppt/slides/_rels/slide178.xml.rels" ContentType="application/vnd.openxmlformats-package.relationships+xml"/>
  <Override PartName="/ppt/slides/_rels/slide179.xml.rels" ContentType="application/vnd.openxmlformats-package.relationships+xml"/>
  <Override PartName="/ppt/slides/_rels/slide180.xml.rels" ContentType="application/vnd.openxmlformats-package.relationships+xml"/>
  <Override PartName="/ppt/slides/_rels/slide181.xml.rels" ContentType="application/vnd.openxmlformats-package.relationships+xml"/>
  <Override PartName="/ppt/slides/_rels/slide182.xml.rels" ContentType="application/vnd.openxmlformats-package.relationships+xml"/>
  <Override PartName="/ppt/slides/_rels/slide183.xml.rels" ContentType="application/vnd.openxmlformats-package.relationships+xml"/>
  <Override PartName="/ppt/slides/_rels/slide184.xml.rels" ContentType="application/vnd.openxmlformats-package.relationships+xml"/>
  <Override PartName="/ppt/slides/_rels/slide185.xml.rels" ContentType="application/vnd.openxmlformats-package.relationships+xml"/>
  <Override PartName="/ppt/slides/_rels/slide186.xml.rels" ContentType="application/vnd.openxmlformats-package.relationships+xml"/>
  <Override PartName="/ppt/slides/_rels/slide187.xml.rels" ContentType="application/vnd.openxmlformats-package.relationships+xml"/>
  <Override PartName="/ppt/slides/_rels/slide188.xml.rels" ContentType="application/vnd.openxmlformats-package.relationships+xml"/>
  <Override PartName="/ppt/slides/_rels/slide189.xml.rels" ContentType="application/vnd.openxmlformats-package.relationships+xml"/>
  <Override PartName="/ppt/slides/_rels/slide190.xml.rels" ContentType="application/vnd.openxmlformats-package.relationships+xml"/>
  <Override PartName="/ppt/slides/_rels/slide191.xml.rels" ContentType="application/vnd.openxmlformats-package.relationships+xml"/>
  <Override PartName="/ppt/slides/_rels/slide192.xml.rels" ContentType="application/vnd.openxmlformats-package.relationships+xml"/>
  <Override PartName="/ppt/slides/_rels/slide193.xml.rels" ContentType="application/vnd.openxmlformats-package.relationships+xml"/>
  <Override PartName="/ppt/slides/_rels/slide194.xml.rels" ContentType="application/vnd.openxmlformats-package.relationships+xml"/>
  <Override PartName="/ppt/slides/_rels/slide195.xml.rels" ContentType="application/vnd.openxmlformats-package.relationships+xml"/>
  <Override PartName="/ppt/slides/_rels/slide196.xml.rels" ContentType="application/vnd.openxmlformats-package.relationships+xml"/>
  <Override PartName="/ppt/slides/_rels/slide197.xml.rels" ContentType="application/vnd.openxmlformats-package.relationships+xml"/>
  <Override PartName="/ppt/slides/_rels/slide198.xml.rels" ContentType="application/vnd.openxmlformats-package.relationships+xml"/>
  <Override PartName="/ppt/slides/_rels/slide199.xml.rels" ContentType="application/vnd.openxmlformats-package.relationships+xml"/>
  <Override PartName="/ppt/slides/_rels/slide200.xml.rels" ContentType="application/vnd.openxmlformats-package.relationships+xml"/>
  <Override PartName="/ppt/slides/_rels/slide201.xml.rels" ContentType="application/vnd.openxmlformats-package.relationships+xml"/>
  <Override PartName="/ppt/slides/_rels/slide202.xml.rels" ContentType="application/vnd.openxmlformats-package.relationships+xml"/>
  <Override PartName="/ppt/slides/_rels/slide203.xml.rels" ContentType="application/vnd.openxmlformats-package.relationships+xml"/>
  <Override PartName="/ppt/slides/_rels/slide204.xml.rels" ContentType="application/vnd.openxmlformats-package.relationships+xml"/>
  <Override PartName="/ppt/slides/_rels/slide210.xml.rels" ContentType="application/vnd.openxmlformats-package.relationships+xml"/>
  <Override PartName="/ppt/slides/_rels/slide211.xml.rels" ContentType="application/vnd.openxmlformats-package.relationships+xml"/>
  <Override PartName="/ppt/slides/_rels/slide212.xml.rels" ContentType="application/vnd.openxmlformats-package.relationships+xml"/>
  <Override PartName="/ppt/slides/_rels/slide213.xml.rels" ContentType="application/vnd.openxmlformats-package.relationships+xml"/>
  <Override PartName="/ppt/slides/_rels/slide214.xml.rels" ContentType="application/vnd.openxmlformats-package.relationships+xml"/>
  <Override PartName="/ppt/slides/_rels/slide215.xml.rels" ContentType="application/vnd.openxmlformats-package.relationships+xml"/>
  <Override PartName="/ppt/slides/_rels/slide216.xml.rels" ContentType="application/vnd.openxmlformats-package.relationships+xml"/>
  <Override PartName="/ppt/slides/_rels/slide220.xml.rels" ContentType="application/vnd.openxmlformats-package.relationships+xml"/>
  <Override PartName="/ppt/slides/_rels/slide221.xml.rels" ContentType="application/vnd.openxmlformats-package.relationships+xml"/>
  <Override PartName="/ppt/slides/_rels/slide222.xml.rels" ContentType="application/vnd.openxmlformats-package.relationships+xml"/>
  <Override PartName="/ppt/slides/_rels/slide223.xml.rels" ContentType="application/vnd.openxmlformats-package.relationships+xml"/>
  <Override PartName="/ppt/slides/_rels/slide224.xml.rels" ContentType="application/vnd.openxmlformats-package.relationships+xml"/>
  <Override PartName="/ppt/slides/_rels/slide225.xml.rels" ContentType="application/vnd.openxmlformats-package.relationships+xml"/>
  <Override PartName="/ppt/slides/_rels/slide226.xml.rels" ContentType="application/vnd.openxmlformats-package.relationships+xml"/>
  <Override PartName="/ppt/slides/_rels/slide230.xml.rels" ContentType="application/vnd.openxmlformats-package.relationships+xml"/>
  <Override PartName="/ppt/slides/_rels/slide231.xml.rels" ContentType="application/vnd.openxmlformats-package.relationships+xml"/>
  <Override PartName="/ppt/slides/_rels/slide232.xml.rels" ContentType="application/vnd.openxmlformats-package.relationships+xml"/>
  <Override PartName="/ppt/slides/_rels/slide233.xml.rels" ContentType="application/vnd.openxmlformats-package.relationships+xml"/>
  <Override PartName="/ppt/slides/_rels/slide234.xml.rels" ContentType="application/vnd.openxmlformats-package.relationships+xml"/>
  <Override PartName="/ppt/slides/_rels/slide235.xml.rels" ContentType="application/vnd.openxmlformats-package.relationships+xml"/>
  <Override PartName="/ppt/slides/_rels/slide236.xml.rels" ContentType="application/vnd.openxmlformats-package.relationships+xml"/>
  <Override PartName="/ppt/slides/_rels/slide240.xml.rels" ContentType="application/vnd.openxmlformats-package.relationships+xml"/>
  <Override PartName="/ppt/slides/_rels/slide241.xml.rels" ContentType="application/vnd.openxmlformats-package.relationships+xml"/>
  <Override PartName="/ppt/slides/_rels/slide242.xml.rels" ContentType="application/vnd.openxmlformats-package.relationships+xml"/>
  <Override PartName="/ppt/slides/_rels/slide243.xml.rels" ContentType="application/vnd.openxmlformats-package.relationships+xml"/>
  <Override PartName="/ppt/slides/_rels/slide244.xml.rels" ContentType="application/vnd.openxmlformats-package.relationships+xml"/>
  <Override PartName="/ppt/slides/_rels/slide245.xml.rels" ContentType="application/vnd.openxmlformats-package.relationships+xml"/>
  <Override PartName="/ppt/slides/_rels/slide246.xml.rels" ContentType="application/vnd.openxmlformats-package.relationships+xml"/>
  <Override PartName="/ppt/slides/_rels/slide250.xml.rels" ContentType="application/vnd.openxmlformats-package.relationships+xml"/>
  <Override PartName="/ppt/slides/_rels/slide251.xml.rels" ContentType="application/vnd.openxmlformats-package.relationships+xml"/>
  <Override PartName="/ppt/slides/_rels/slide252.xml.rels" ContentType="application/vnd.openxmlformats-package.relationships+xml"/>
  <Override PartName="/ppt/slides/_rels/slide253.xml.rels" ContentType="application/vnd.openxmlformats-package.relationships+xml"/>
  <Override PartName="/ppt/slides/_rels/slide254.xml.rels" ContentType="application/vnd.openxmlformats-package.relationships+xml"/>
  <Override PartName="/ppt/slides/_rels/slide260.xml.rels" ContentType="application/vnd.openxmlformats-package.relationships+xml"/>
  <Override PartName="/ppt/slides/_rels/slide261.xml.rels" ContentType="application/vnd.openxmlformats-package.relationships+xml"/>
  <Override PartName="/ppt/slides/_rels/slide262.xml.rels" ContentType="application/vnd.openxmlformats-package.relationships+xml"/>
  <Override PartName="/ppt/slides/_rels/slide263.xml.rels" ContentType="application/vnd.openxmlformats-package.relationships+xml"/>
  <Override PartName="/ppt/slides/_rels/slide264.xml.rels" ContentType="application/vnd.openxmlformats-package.relationships+xml"/>
  <Override PartName="/ppt/slides/_rels/slide270.xml.rels" ContentType="application/vnd.openxmlformats-package.relationships+xml"/>
  <Override PartName="/ppt/slides/_rels/slide271.xml.rels" ContentType="application/vnd.openxmlformats-package.relationships+xml"/>
  <Override PartName="/ppt/slides/_rels/slide272.xml.rels" ContentType="application/vnd.openxmlformats-package.relationships+xml"/>
  <Override PartName="/ppt/slides/_rels/slide273.xml.rels" ContentType="application/vnd.openxmlformats-package.relationships+xml"/>
  <Override PartName="/ppt/slides/_rels/slide274.xml.rels" ContentType="application/vnd.openxmlformats-package.relationships+xml"/>
  <Override PartName="/ppt/slides/_rels/slide280.xml.rels" ContentType="application/vnd.openxmlformats-package.relationships+xml"/>
  <Override PartName="/ppt/slides/_rels/slide281.xml.rels" ContentType="application/vnd.openxmlformats-package.relationships+xml"/>
  <Override PartName="/ppt/slides/_rels/slide282.xml.rels" ContentType="application/vnd.openxmlformats-package.relationships+xml"/>
  <Override PartName="/ppt/slides/_rels/slide283.xml.rels" ContentType="application/vnd.openxmlformats-package.relationships+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presProps.xml" ContentType="application/vnd.openxmlformats-officedocument.presentationml.presProps+xml"/>
  <Override PartName="/ppt/media/image57.png" ContentType="image/png"/>
  <Override PartName="/ppt/media/image1.png" ContentType="image/png"/>
  <Override PartName="/ppt/media/image58.png" ContentType="image/png"/>
  <Override PartName="/ppt/media/image130.png" ContentType="image/png"/>
  <Override PartName="/ppt/media/image2.png" ContentType="image/png"/>
  <Override PartName="/ppt/media/image59.png" ContentType="image/png"/>
  <Override PartName="/ppt/media/image131.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6.png" ContentType="image/png"/>
  <Override PartName="/ppt/media/image77.png" ContentType="image/png"/>
  <Override PartName="/ppt/media/image78.png" ContentType="image/png"/>
  <Override PartName="/ppt/media/image150.png" ContentType="image/pn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60.png" ContentType="image/png"/>
  <Override PartName="/ppt/media/image89.png" ContentType="image/png"/>
  <Override PartName="/ppt/media/image161.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170.png" ContentType="image/png"/>
  <Override PartName="/ppt/media/image99.png" ContentType="image/png"/>
  <Override PartName="/ppt/media/image171.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59.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Override PartName="/ppt/media/image172.png" ContentType="image/png"/>
  <Override PartName="/ppt/media/image173.png" ContentType="image/png"/>
  <Override PartName="/ppt/media/image174.png" ContentType="image/png"/>
  <Override PartName="/ppt/media/image175.png" ContentType="image/png"/>
  <Override PartName="/ppt/media/image176.png" ContentType="image/png"/>
  <Override PartName="/ppt/media/image177.png" ContentType="image/png"/>
  <Override PartName="/ppt/media/image178.png" ContentType="image/png"/>
  <Override PartName="/ppt/media/image179.png" ContentType="image/png"/>
  <Override PartName="/ppt/media/image180.png" ContentType="image/png"/>
  <Override PartName="/ppt/media/image181.png" ContentType="image/png"/>
  <Override PartName="/ppt/media/image182.png" ContentType="image/png"/>
  <Override PartName="/ppt/media/image183.png" ContentType="image/png"/>
  <Override PartName="/ppt/media/image184.png" ContentType="image/png"/>
  <Override PartName="/ppt/media/image185.png" ContentType="image/png"/>
  <Override PartName="/ppt/media/image186.png" ContentType="image/png"/>
  <Override PartName="/ppt/media/image187.png" ContentType="image/png"/>
  <Override PartName="/ppt/media/image188.png" ContentType="image/png"/>
  <Override PartName="/ppt/media/image189.png" ContentType="image/png"/>
  <Override PartName="/ppt/media/image190.png" ContentType="image/png"/>
  <Override PartName="/ppt/media/image191.png" ContentType="image/png"/>
  <Override PartName="/ppt/media/image192.png" ContentType="image/png"/>
  <Override PartName="/ppt/media/image193.png" ContentType="image/png"/>
  <Override PartName="/ppt/media/image194.png" ContentType="image/png"/>
  <Override PartName="/ppt/media/image195.png" ContentType="image/png"/>
  <Override PartName="/ppt/media/image196.png" ContentType="image/png"/>
  <Override PartName="/ppt/media/image197.png" ContentType="image/png"/>
  <Override PartName="/ppt/media/image198.png" ContentType="image/png"/>
  <Override PartName="/ppt/media/image199.png" ContentType="image/png"/>
  <Override PartName="/ppt/media/image200.png" ContentType="image/png"/>
  <Override PartName="/ppt/media/image201.png" ContentType="image/png"/>
  <Override PartName="/ppt/media/image202.png" ContentType="image/png"/>
  <Override PartName="/ppt/media/image203.png" ContentType="image/png"/>
  <Override PartName="/ppt/media/image204.png" ContentType="image/png"/>
  <Override PartName="/ppt/media/image205.png" ContentType="image/png"/>
  <Override PartName="/ppt/media/image206.png" ContentType="image/png"/>
  <Override PartName="/ppt/media/image207.png" ContentType="image/png"/>
  <Override PartName="/ppt/media/image208.png" ContentType="image/png"/>
  <Override PartName="/ppt/media/image209.png" ContentType="image/png"/>
  <Override PartName="/ppt/media/image210.png" ContentType="image/png"/>
  <Override PartName="/ppt/media/image211.png" ContentType="image/png"/>
  <Override PartName="/ppt/media/image212.png" ContentType="image/png"/>
  <Override PartName="/ppt/media/image213.png" ContentType="image/png"/>
  <Override PartName="/ppt/media/image214.png" ContentType="image/png"/>
  <Override PartName="/ppt/media/image215.png" ContentType="image/png"/>
  <Override PartName="/ppt/media/image216.png" ContentType="image/png"/>
  <Override PartName="/ppt/media/image217.png" ContentType="image/png"/>
  <Override PartName="/ppt/media/image218.png" ContentType="image/png"/>
  <Override PartName="/ppt/media/image219.png" ContentType="image/png"/>
  <Override PartName="/ppt/media/image220.png" ContentType="image/png"/>
  <Override PartName="/ppt/media/image221.png" ContentType="image/png"/>
  <Override PartName="/ppt/media/image222.png" ContentType="image/png"/>
  <Override PartName="/ppt/media/image223.png" ContentType="image/png"/>
  <Override PartName="/ppt/media/image224.png" ContentType="image/png"/>
  <Override PartName="/ppt/media/image225.png" ContentType="image/png"/>
  <Override PartName="/ppt/media/image226.png" ContentType="image/png"/>
  <Override PartName="/ppt/media/image227.png" ContentType="image/png"/>
  <Override PartName="/ppt/media/image228.png" ContentType="image/png"/>
  <Override PartName="/ppt/media/image229.png" ContentType="image/png"/>
  <Override PartName="/ppt/media/image230.png" ContentType="image/png"/>
  <Override PartName="/ppt/media/image231.png" ContentType="image/png"/>
  <Override PartName="/ppt/media/image232.png" ContentType="image/png"/>
  <Override PartName="/ppt/media/image233.png" ContentType="image/png"/>
  <Override PartName="/ppt/media/image234.png" ContentType="image/png"/>
  <Override PartName="/ppt/media/image235.png" ContentType="image/png"/>
  <Override PartName="/ppt/media/image236.png" ContentType="image/png"/>
  <Override PartName="/ppt/media/image237.png" ContentType="image/png"/>
  <Override PartName="/ppt/media/image238.png" ContentType="image/png"/>
  <Override PartName="/ppt/media/image239.png" ContentType="image/png"/>
  <Override PartName="/ppt/media/image240.png" ContentType="image/png"/>
  <Override PartName="/ppt/media/image241.png" ContentType="image/png"/>
  <Override PartName="/ppt/media/image242.png" ContentType="image/png"/>
  <Override PartName="/ppt/media/image243.png" ContentType="image/png"/>
  <Override PartName="/ppt/media/image244.png" ContentType="image/png"/>
  <Override PartName="/ppt/media/image245.png" ContentType="image/png"/>
  <Override PartName="/ppt/media/image246.png" ContentType="image/png"/>
  <Override PartName="/ppt/media/image247.png" ContentType="image/png"/>
  <Override PartName="/ppt/media/image248.png" ContentType="image/png"/>
  <Override PartName="/ppt/media/image249.png" ContentType="image/png"/>
  <Override PartName="/ppt/media/image250.png" ContentType="image/png"/>
  <Override PartName="/ppt/media/image251.png" ContentType="image/png"/>
  <Override PartName="/ppt/media/image252.png" ContentType="image/png"/>
  <Override PartName="/ppt/media/image253.png" ContentType="image/png"/>
  <Override PartName="/ppt/media/image254.png" ContentType="image/png"/>
  <Override PartName="/ppt/media/image255.png" ContentType="image/png"/>
  <Override PartName="/ppt/media/image256.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3" r:id="rId252"/>
    <p:sldId id="504" r:id="rId253"/>
    <p:sldId id="505" r:id="rId254"/>
    <p:sldId id="506" r:id="rId255"/>
    <p:sldId id="507" r:id="rId256"/>
    <p:sldId id="508" r:id="rId257"/>
    <p:sldId id="509" r:id="rId258"/>
    <p:sldId id="510" r:id="rId259"/>
    <p:sldId id="511" r:id="rId260"/>
    <p:sldId id="512" r:id="rId261"/>
    <p:sldId id="513" r:id="rId262"/>
    <p:sldId id="514" r:id="rId263"/>
    <p:sldId id="515" r:id="rId264"/>
    <p:sldId id="516" r:id="rId265"/>
    <p:sldId id="517" r:id="rId266"/>
    <p:sldId id="518" r:id="rId267"/>
    <p:sldId id="519" r:id="rId268"/>
    <p:sldId id="520" r:id="rId269"/>
    <p:sldId id="521" r:id="rId270"/>
    <p:sldId id="522" r:id="rId271"/>
    <p:sldId id="523" r:id="rId272"/>
    <p:sldId id="524" r:id="rId273"/>
    <p:sldId id="525" r:id="rId274"/>
    <p:sldId id="526" r:id="rId275"/>
    <p:sldId id="527" r:id="rId276"/>
    <p:sldId id="528" r:id="rId277"/>
    <p:sldId id="529" r:id="rId278"/>
    <p:sldId id="530" r:id="rId279"/>
    <p:sldId id="531" r:id="rId280"/>
    <p:sldId id="532" r:id="rId281"/>
    <p:sldId id="533" r:id="rId282"/>
    <p:sldId id="534" r:id="rId283"/>
    <p:sldId id="535" r:id="rId284"/>
    <p:sldId id="536" r:id="rId285"/>
    <p:sldId id="537" r:id="rId286"/>
    <p:sldId id="538" r:id="rId287"/>
  </p:sldIdLst>
  <p:sldSz cx="9144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53" Type="http://schemas.openxmlformats.org/officeDocument/2006/relationships/slide" Target="slides/slide149.xml"/><Relationship Id="rId154" Type="http://schemas.openxmlformats.org/officeDocument/2006/relationships/slide" Target="slides/slide150.xml"/><Relationship Id="rId155" Type="http://schemas.openxmlformats.org/officeDocument/2006/relationships/slide" Target="slides/slide151.xml"/><Relationship Id="rId156" Type="http://schemas.openxmlformats.org/officeDocument/2006/relationships/slide" Target="slides/slide152.xml"/><Relationship Id="rId157" Type="http://schemas.openxmlformats.org/officeDocument/2006/relationships/slide" Target="slides/slide153.xml"/><Relationship Id="rId158" Type="http://schemas.openxmlformats.org/officeDocument/2006/relationships/slide" Target="slides/slide154.xml"/><Relationship Id="rId159" Type="http://schemas.openxmlformats.org/officeDocument/2006/relationships/slide" Target="slides/slide155.xml"/><Relationship Id="rId160" Type="http://schemas.openxmlformats.org/officeDocument/2006/relationships/slide" Target="slides/slide156.xml"/><Relationship Id="rId161" Type="http://schemas.openxmlformats.org/officeDocument/2006/relationships/slide" Target="slides/slide157.xml"/><Relationship Id="rId162" Type="http://schemas.openxmlformats.org/officeDocument/2006/relationships/slide" Target="slides/slide158.xml"/><Relationship Id="rId163" Type="http://schemas.openxmlformats.org/officeDocument/2006/relationships/slide" Target="slides/slide159.xml"/><Relationship Id="rId164" Type="http://schemas.openxmlformats.org/officeDocument/2006/relationships/slide" Target="slides/slide160.xml"/><Relationship Id="rId165" Type="http://schemas.openxmlformats.org/officeDocument/2006/relationships/slide" Target="slides/slide161.xml"/><Relationship Id="rId166" Type="http://schemas.openxmlformats.org/officeDocument/2006/relationships/slide" Target="slides/slide162.xml"/><Relationship Id="rId167" Type="http://schemas.openxmlformats.org/officeDocument/2006/relationships/slide" Target="slides/slide163.xml"/><Relationship Id="rId168" Type="http://schemas.openxmlformats.org/officeDocument/2006/relationships/slide" Target="slides/slide164.xml"/><Relationship Id="rId169" Type="http://schemas.openxmlformats.org/officeDocument/2006/relationships/slide" Target="slides/slide165.xml"/><Relationship Id="rId170" Type="http://schemas.openxmlformats.org/officeDocument/2006/relationships/slide" Target="slides/slide166.xml"/><Relationship Id="rId171" Type="http://schemas.openxmlformats.org/officeDocument/2006/relationships/slide" Target="slides/slide167.xml"/><Relationship Id="rId172" Type="http://schemas.openxmlformats.org/officeDocument/2006/relationships/slide" Target="slides/slide168.xml"/><Relationship Id="rId173" Type="http://schemas.openxmlformats.org/officeDocument/2006/relationships/slide" Target="slides/slide169.xml"/><Relationship Id="rId174" Type="http://schemas.openxmlformats.org/officeDocument/2006/relationships/slide" Target="slides/slide170.xml"/><Relationship Id="rId175" Type="http://schemas.openxmlformats.org/officeDocument/2006/relationships/slide" Target="slides/slide171.xml"/><Relationship Id="rId176" Type="http://schemas.openxmlformats.org/officeDocument/2006/relationships/slide" Target="slides/slide172.xml"/><Relationship Id="rId177" Type="http://schemas.openxmlformats.org/officeDocument/2006/relationships/slide" Target="slides/slide173.xml"/><Relationship Id="rId178" Type="http://schemas.openxmlformats.org/officeDocument/2006/relationships/slide" Target="slides/slide174.xml"/><Relationship Id="rId179" Type="http://schemas.openxmlformats.org/officeDocument/2006/relationships/slide" Target="slides/slide175.xml"/><Relationship Id="rId180" Type="http://schemas.openxmlformats.org/officeDocument/2006/relationships/slide" Target="slides/slide176.xml"/><Relationship Id="rId181" Type="http://schemas.openxmlformats.org/officeDocument/2006/relationships/slide" Target="slides/slide177.xml"/><Relationship Id="rId182" Type="http://schemas.openxmlformats.org/officeDocument/2006/relationships/slide" Target="slides/slide178.xml"/><Relationship Id="rId183" Type="http://schemas.openxmlformats.org/officeDocument/2006/relationships/slide" Target="slides/slide179.xml"/><Relationship Id="rId184" Type="http://schemas.openxmlformats.org/officeDocument/2006/relationships/slide" Target="slides/slide180.xml"/><Relationship Id="rId185" Type="http://schemas.openxmlformats.org/officeDocument/2006/relationships/slide" Target="slides/slide181.xml"/><Relationship Id="rId186" Type="http://schemas.openxmlformats.org/officeDocument/2006/relationships/slide" Target="slides/slide182.xml"/><Relationship Id="rId187" Type="http://schemas.openxmlformats.org/officeDocument/2006/relationships/slide" Target="slides/slide183.xml"/><Relationship Id="rId188" Type="http://schemas.openxmlformats.org/officeDocument/2006/relationships/slide" Target="slides/slide184.xml"/><Relationship Id="rId189" Type="http://schemas.openxmlformats.org/officeDocument/2006/relationships/slide" Target="slides/slide185.xml"/><Relationship Id="rId190" Type="http://schemas.openxmlformats.org/officeDocument/2006/relationships/slide" Target="slides/slide186.xml"/><Relationship Id="rId191" Type="http://schemas.openxmlformats.org/officeDocument/2006/relationships/slide" Target="slides/slide187.xml"/><Relationship Id="rId192" Type="http://schemas.openxmlformats.org/officeDocument/2006/relationships/slide" Target="slides/slide188.xml"/><Relationship Id="rId193" Type="http://schemas.openxmlformats.org/officeDocument/2006/relationships/slide" Target="slides/slide189.xml"/><Relationship Id="rId194" Type="http://schemas.openxmlformats.org/officeDocument/2006/relationships/slide" Target="slides/slide190.xml"/><Relationship Id="rId195" Type="http://schemas.openxmlformats.org/officeDocument/2006/relationships/slide" Target="slides/slide191.xml"/><Relationship Id="rId196" Type="http://schemas.openxmlformats.org/officeDocument/2006/relationships/slide" Target="slides/slide192.xml"/><Relationship Id="rId197" Type="http://schemas.openxmlformats.org/officeDocument/2006/relationships/slide" Target="slides/slide193.xml"/><Relationship Id="rId198" Type="http://schemas.openxmlformats.org/officeDocument/2006/relationships/slide" Target="slides/slide194.xml"/><Relationship Id="rId199" Type="http://schemas.openxmlformats.org/officeDocument/2006/relationships/slide" Target="slides/slide195.xml"/><Relationship Id="rId200" Type="http://schemas.openxmlformats.org/officeDocument/2006/relationships/slide" Target="slides/slide196.xml"/><Relationship Id="rId201" Type="http://schemas.openxmlformats.org/officeDocument/2006/relationships/slide" Target="slides/slide197.xml"/><Relationship Id="rId202" Type="http://schemas.openxmlformats.org/officeDocument/2006/relationships/slide" Target="slides/slide198.xml"/><Relationship Id="rId203" Type="http://schemas.openxmlformats.org/officeDocument/2006/relationships/slide" Target="slides/slide199.xml"/><Relationship Id="rId204" Type="http://schemas.openxmlformats.org/officeDocument/2006/relationships/slide" Target="slides/slide200.xml"/><Relationship Id="rId205" Type="http://schemas.openxmlformats.org/officeDocument/2006/relationships/slide" Target="slides/slide201.xml"/><Relationship Id="rId206" Type="http://schemas.openxmlformats.org/officeDocument/2006/relationships/slide" Target="slides/slide202.xml"/><Relationship Id="rId207" Type="http://schemas.openxmlformats.org/officeDocument/2006/relationships/slide" Target="slides/slide203.xml"/><Relationship Id="rId208" Type="http://schemas.openxmlformats.org/officeDocument/2006/relationships/slide" Target="slides/slide204.xml"/><Relationship Id="rId209" Type="http://schemas.openxmlformats.org/officeDocument/2006/relationships/slide" Target="slides/slide205.xml"/><Relationship Id="rId210" Type="http://schemas.openxmlformats.org/officeDocument/2006/relationships/slide" Target="slides/slide206.xml"/><Relationship Id="rId211" Type="http://schemas.openxmlformats.org/officeDocument/2006/relationships/slide" Target="slides/slide207.xml"/><Relationship Id="rId212" Type="http://schemas.openxmlformats.org/officeDocument/2006/relationships/slide" Target="slides/slide208.xml"/><Relationship Id="rId213" Type="http://schemas.openxmlformats.org/officeDocument/2006/relationships/slide" Target="slides/slide209.xml"/><Relationship Id="rId214" Type="http://schemas.openxmlformats.org/officeDocument/2006/relationships/slide" Target="slides/slide210.xml"/><Relationship Id="rId215" Type="http://schemas.openxmlformats.org/officeDocument/2006/relationships/slide" Target="slides/slide211.xml"/><Relationship Id="rId216" Type="http://schemas.openxmlformats.org/officeDocument/2006/relationships/slide" Target="slides/slide212.xml"/><Relationship Id="rId217" Type="http://schemas.openxmlformats.org/officeDocument/2006/relationships/slide" Target="slides/slide213.xml"/><Relationship Id="rId218" Type="http://schemas.openxmlformats.org/officeDocument/2006/relationships/slide" Target="slides/slide214.xml"/><Relationship Id="rId219" Type="http://schemas.openxmlformats.org/officeDocument/2006/relationships/slide" Target="slides/slide215.xml"/><Relationship Id="rId220" Type="http://schemas.openxmlformats.org/officeDocument/2006/relationships/slide" Target="slides/slide216.xml"/><Relationship Id="rId221" Type="http://schemas.openxmlformats.org/officeDocument/2006/relationships/slide" Target="slides/slide217.xml"/><Relationship Id="rId222" Type="http://schemas.openxmlformats.org/officeDocument/2006/relationships/slide" Target="slides/slide218.xml"/><Relationship Id="rId223" Type="http://schemas.openxmlformats.org/officeDocument/2006/relationships/slide" Target="slides/slide219.xml"/><Relationship Id="rId224" Type="http://schemas.openxmlformats.org/officeDocument/2006/relationships/slide" Target="slides/slide220.xml"/><Relationship Id="rId225" Type="http://schemas.openxmlformats.org/officeDocument/2006/relationships/slide" Target="slides/slide221.xml"/><Relationship Id="rId226" Type="http://schemas.openxmlformats.org/officeDocument/2006/relationships/slide" Target="slides/slide222.xml"/><Relationship Id="rId227" Type="http://schemas.openxmlformats.org/officeDocument/2006/relationships/slide" Target="slides/slide223.xml"/><Relationship Id="rId228" Type="http://schemas.openxmlformats.org/officeDocument/2006/relationships/slide" Target="slides/slide224.xml"/><Relationship Id="rId229" Type="http://schemas.openxmlformats.org/officeDocument/2006/relationships/slide" Target="slides/slide225.xml"/><Relationship Id="rId230" Type="http://schemas.openxmlformats.org/officeDocument/2006/relationships/slide" Target="slides/slide226.xml"/><Relationship Id="rId231" Type="http://schemas.openxmlformats.org/officeDocument/2006/relationships/slide" Target="slides/slide227.xml"/><Relationship Id="rId232" Type="http://schemas.openxmlformats.org/officeDocument/2006/relationships/slide" Target="slides/slide228.xml"/><Relationship Id="rId233" Type="http://schemas.openxmlformats.org/officeDocument/2006/relationships/slide" Target="slides/slide229.xml"/><Relationship Id="rId234" Type="http://schemas.openxmlformats.org/officeDocument/2006/relationships/slide" Target="slides/slide230.xml"/><Relationship Id="rId235" Type="http://schemas.openxmlformats.org/officeDocument/2006/relationships/slide" Target="slides/slide231.xml"/><Relationship Id="rId236" Type="http://schemas.openxmlformats.org/officeDocument/2006/relationships/slide" Target="slides/slide232.xml"/><Relationship Id="rId237" Type="http://schemas.openxmlformats.org/officeDocument/2006/relationships/slide" Target="slides/slide233.xml"/><Relationship Id="rId238" Type="http://schemas.openxmlformats.org/officeDocument/2006/relationships/slide" Target="slides/slide234.xml"/><Relationship Id="rId239" Type="http://schemas.openxmlformats.org/officeDocument/2006/relationships/slide" Target="slides/slide235.xml"/><Relationship Id="rId240" Type="http://schemas.openxmlformats.org/officeDocument/2006/relationships/slide" Target="slides/slide236.xml"/><Relationship Id="rId241" Type="http://schemas.openxmlformats.org/officeDocument/2006/relationships/slide" Target="slides/slide237.xml"/><Relationship Id="rId242" Type="http://schemas.openxmlformats.org/officeDocument/2006/relationships/slide" Target="slides/slide238.xml"/><Relationship Id="rId243" Type="http://schemas.openxmlformats.org/officeDocument/2006/relationships/slide" Target="slides/slide239.xml"/><Relationship Id="rId244" Type="http://schemas.openxmlformats.org/officeDocument/2006/relationships/slide" Target="slides/slide240.xml"/><Relationship Id="rId245" Type="http://schemas.openxmlformats.org/officeDocument/2006/relationships/slide" Target="slides/slide241.xml"/><Relationship Id="rId246" Type="http://schemas.openxmlformats.org/officeDocument/2006/relationships/slide" Target="slides/slide242.xml"/><Relationship Id="rId247" Type="http://schemas.openxmlformats.org/officeDocument/2006/relationships/slide" Target="slides/slide243.xml"/><Relationship Id="rId248" Type="http://schemas.openxmlformats.org/officeDocument/2006/relationships/slide" Target="slides/slide244.xml"/><Relationship Id="rId249" Type="http://schemas.openxmlformats.org/officeDocument/2006/relationships/slide" Target="slides/slide245.xml"/><Relationship Id="rId250" Type="http://schemas.openxmlformats.org/officeDocument/2006/relationships/slide" Target="slides/slide246.xml"/><Relationship Id="rId251" Type="http://schemas.openxmlformats.org/officeDocument/2006/relationships/slide" Target="slides/slide247.xml"/><Relationship Id="rId252" Type="http://schemas.openxmlformats.org/officeDocument/2006/relationships/slide" Target="slides/slide248.xml"/><Relationship Id="rId253" Type="http://schemas.openxmlformats.org/officeDocument/2006/relationships/slide" Target="slides/slide249.xml"/><Relationship Id="rId254" Type="http://schemas.openxmlformats.org/officeDocument/2006/relationships/slide" Target="slides/slide250.xml"/><Relationship Id="rId255" Type="http://schemas.openxmlformats.org/officeDocument/2006/relationships/slide" Target="slides/slide251.xml"/><Relationship Id="rId256" Type="http://schemas.openxmlformats.org/officeDocument/2006/relationships/slide" Target="slides/slide252.xml"/><Relationship Id="rId257" Type="http://schemas.openxmlformats.org/officeDocument/2006/relationships/slide" Target="slides/slide253.xml"/><Relationship Id="rId258" Type="http://schemas.openxmlformats.org/officeDocument/2006/relationships/slide" Target="slides/slide254.xml"/><Relationship Id="rId259" Type="http://schemas.openxmlformats.org/officeDocument/2006/relationships/slide" Target="slides/slide255.xml"/><Relationship Id="rId260" Type="http://schemas.openxmlformats.org/officeDocument/2006/relationships/slide" Target="slides/slide256.xml"/><Relationship Id="rId261" Type="http://schemas.openxmlformats.org/officeDocument/2006/relationships/slide" Target="slides/slide257.xml"/><Relationship Id="rId262" Type="http://schemas.openxmlformats.org/officeDocument/2006/relationships/slide" Target="slides/slide258.xml"/><Relationship Id="rId263" Type="http://schemas.openxmlformats.org/officeDocument/2006/relationships/slide" Target="slides/slide259.xml"/><Relationship Id="rId264" Type="http://schemas.openxmlformats.org/officeDocument/2006/relationships/slide" Target="slides/slide260.xml"/><Relationship Id="rId265" Type="http://schemas.openxmlformats.org/officeDocument/2006/relationships/slide" Target="slides/slide261.xml"/><Relationship Id="rId266" Type="http://schemas.openxmlformats.org/officeDocument/2006/relationships/slide" Target="slides/slide262.xml"/><Relationship Id="rId267" Type="http://schemas.openxmlformats.org/officeDocument/2006/relationships/slide" Target="slides/slide263.xml"/><Relationship Id="rId268" Type="http://schemas.openxmlformats.org/officeDocument/2006/relationships/slide" Target="slides/slide264.xml"/><Relationship Id="rId269" Type="http://schemas.openxmlformats.org/officeDocument/2006/relationships/slide" Target="slides/slide265.xml"/><Relationship Id="rId270" Type="http://schemas.openxmlformats.org/officeDocument/2006/relationships/slide" Target="slides/slide266.xml"/><Relationship Id="rId271" Type="http://schemas.openxmlformats.org/officeDocument/2006/relationships/slide" Target="slides/slide267.xml"/><Relationship Id="rId272" Type="http://schemas.openxmlformats.org/officeDocument/2006/relationships/slide" Target="slides/slide268.xml"/><Relationship Id="rId273" Type="http://schemas.openxmlformats.org/officeDocument/2006/relationships/slide" Target="slides/slide269.xml"/><Relationship Id="rId274" Type="http://schemas.openxmlformats.org/officeDocument/2006/relationships/slide" Target="slides/slide270.xml"/><Relationship Id="rId275" Type="http://schemas.openxmlformats.org/officeDocument/2006/relationships/slide" Target="slides/slide271.xml"/><Relationship Id="rId276" Type="http://schemas.openxmlformats.org/officeDocument/2006/relationships/slide" Target="slides/slide272.xml"/><Relationship Id="rId277" Type="http://schemas.openxmlformats.org/officeDocument/2006/relationships/slide" Target="slides/slide273.xml"/><Relationship Id="rId278" Type="http://schemas.openxmlformats.org/officeDocument/2006/relationships/slide" Target="slides/slide274.xml"/><Relationship Id="rId279" Type="http://schemas.openxmlformats.org/officeDocument/2006/relationships/slide" Target="slides/slide275.xml"/><Relationship Id="rId280" Type="http://schemas.openxmlformats.org/officeDocument/2006/relationships/slide" Target="slides/slide276.xml"/><Relationship Id="rId281" Type="http://schemas.openxmlformats.org/officeDocument/2006/relationships/slide" Target="slides/slide277.xml"/><Relationship Id="rId282" Type="http://schemas.openxmlformats.org/officeDocument/2006/relationships/slide" Target="slides/slide278.xml"/><Relationship Id="rId283" Type="http://schemas.openxmlformats.org/officeDocument/2006/relationships/slide" Target="slides/slide279.xml"/><Relationship Id="rId284" Type="http://schemas.openxmlformats.org/officeDocument/2006/relationships/slide" Target="slides/slide280.xml"/><Relationship Id="rId285" Type="http://schemas.openxmlformats.org/officeDocument/2006/relationships/slide" Target="slides/slide281.xml"/><Relationship Id="rId286" Type="http://schemas.openxmlformats.org/officeDocument/2006/relationships/slide" Target="slides/slide282.xml"/><Relationship Id="rId287" Type="http://schemas.openxmlformats.org/officeDocument/2006/relationships/slide" Target="slides/slide283.xml"/><Relationship Id="rId28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6810BED1-BAA9-4E2D-82DB-95A0BC35F417}"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EB919A4A-665D-4E53-AF22-D38FB579511E}"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BC3226BD-A6DC-43B9-87AE-6D273FBEA10F}"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6"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E393530A-E483-4B01-80C7-6A6924B0AF6F}"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35314023-083B-4228-81C7-4B1290A5DDD3}"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FD0BBF53-7E33-4B7A-8D3A-3C3D8228C2EE}"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9"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03A08D66-FFDC-4AF8-81DD-1FF61AD6A27F}"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2"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AE5F761A-CA3C-4900-A427-AF93073051C8}"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24F80D77-0420-4A30-99F3-92F5B8294B6F}"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094536C-F898-4AA6-81AC-FFDAF61F75F2}"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7"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8"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7AD94E6-81AF-4D51-B71F-811513033200}"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246C33D-9F89-42D6-9931-B3E4F46FE701}"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2"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A66492E-ABF5-4142-887D-067D80A74D8F}"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6"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5E86DCAC-ECE2-4EDC-B478-0D9400D69CED}"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1483C4C9-9647-4231-8C6D-AC75C50F873C}"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3"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4"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40D2C086-5DBB-454C-9F16-59F688639C29}"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8"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9"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A9416EE7-0A0D-44F0-B2DD-AA199E72BEB4}"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DB233866-F8F3-4AD4-9341-722E0D09EDFB}" type="slidenum">
              <a:t>&lt;#&gt;</a:t>
            </a:fld>
          </a:p>
        </p:txBody>
      </p:sp>
      <p:sp>
        <p:nvSpPr>
          <p:cNvPr id="4" name="PlaceHolder 3"/>
          <p:cNvSpPr>
            <a:spLocks noGrp="1"/>
          </p:cNvSpPr>
          <p:nvPr>
            <p:ph type="dt" idx="9"/>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8"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983932C6-1967-4C29-8D5F-6742AD121CA2}"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0"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48C785E1-662F-4B86-B4F6-356E4594AAF7}"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9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9649E0B7-5AC2-4654-A2E3-71134D0E0763}"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77FC13E9-1467-45FB-9473-D1B1E1E99643}"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1A906DA-59E4-4436-B915-F6BDDEA38C21}"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8D4E9C69-9864-4FF1-A7F0-9A9F1B29EE9E}"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9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7711DD10-4611-47FE-AB24-12E966A9D0EE}"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0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03"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F5C03F07-B3AB-4B35-918A-297CBB06F589}"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0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07"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87315CB0-6E94-4858-9CE8-DDADFC9618A2}"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9"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10"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CC8E4B86-A045-432F-B40F-1318BB293051}"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1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1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15"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21B28C11-5648-4AE9-9227-0FB5ADD2EB34}" type="slidenum">
              <a:t>&lt;#&gt;</a:t>
            </a:fld>
          </a:p>
        </p:txBody>
      </p:sp>
      <p:sp>
        <p:nvSpPr>
          <p:cNvPr id="9" name="PlaceHolder 8"/>
          <p:cNvSpPr>
            <a:spLocks noGrp="1"/>
          </p:cNvSpPr>
          <p:nvPr>
            <p:ph type="dt" idx="9"/>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7"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18"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19"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0"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1"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2"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7BC2549C-C421-4C11-A9B8-5E0E29D1C2C7}" type="slidenum">
              <a:t>&lt;#&gt;</a:t>
            </a:fld>
          </a:p>
        </p:txBody>
      </p:sp>
      <p:sp>
        <p:nvSpPr>
          <p:cNvPr id="11" name="PlaceHolder 10"/>
          <p:cNvSpPr>
            <a:spLocks noGrp="1"/>
          </p:cNvSpPr>
          <p:nvPr>
            <p:ph type="dt" idx="9"/>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176DFF68-4F2B-4C12-8F54-5F407701D825}"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DB6FF88D-8C1A-4243-9FEC-4432BEB1F4AF}"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ADFABF0B-A7DD-4D11-AB0E-068CB6845019}"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22565FE-CFAC-4567-9BEB-88D8127BE3DD}"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512D949-AD43-473C-BA73-66A8A810D719}"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1178B2A-C2C6-477B-B61A-C2AC4667FAFE}"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3124080" y="6356520"/>
            <a:ext cx="2891880" cy="36144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1" name="PlaceHolder 2"/>
          <p:cNvSpPr>
            <a:spLocks noGrp="1"/>
          </p:cNvSpPr>
          <p:nvPr>
            <p:ph type="sldNum" idx="2"/>
          </p:nvPr>
        </p:nvSpPr>
        <p:spPr>
          <a:xfrm>
            <a:off x="6553080" y="6356520"/>
            <a:ext cx="2130120" cy="361440"/>
          </a:xfrm>
          <a:prstGeom prst="rect">
            <a:avLst/>
          </a:prstGeom>
          <a:noFill/>
          <a:ln w="0">
            <a:noFill/>
          </a:ln>
        </p:spPr>
        <p:txBody>
          <a:bodyPr numCol="1" spcCol="0" lIns="90000" rIns="90000" tIns="45000" bIns="45000" anchor="ctr">
            <a:noAutofit/>
          </a:bodyPr>
          <a:lstStyle>
            <a:lvl1pPr algn="r">
              <a:lnSpc>
                <a:spcPct val="100000"/>
              </a:lnSpc>
              <a:buNone/>
              <a:defRPr b="0" lang="en-IN" sz="1200" spc="-1" strike="noStrike">
                <a:solidFill>
                  <a:srgbClr val="898989"/>
                </a:solidFill>
                <a:latin typeface="Calibri"/>
              </a:defRPr>
            </a:lvl1pPr>
          </a:lstStyle>
          <a:p>
            <a:pPr algn="r">
              <a:lnSpc>
                <a:spcPct val="100000"/>
              </a:lnSpc>
              <a:buNone/>
            </a:pPr>
            <a:fld id="{A9628031-EA4D-43FA-8528-4331145C4B30}" type="slidenum">
              <a:rPr b="0" lang="en-IN" sz="1200" spc="-1" strike="noStrike">
                <a:solidFill>
                  <a:srgbClr val="898989"/>
                </a:solidFill>
                <a:latin typeface="Calibri"/>
              </a:rPr>
              <a:t>&lt;number&gt;</a:t>
            </a:fld>
            <a:endParaRPr b="0" lang="en-IN" sz="1200" spc="-1" strike="noStrike">
              <a:latin typeface="Times New Roman"/>
            </a:endParaRPr>
          </a:p>
        </p:txBody>
      </p:sp>
      <p:sp>
        <p:nvSpPr>
          <p:cNvPr id="2" name="PlaceHolder 3"/>
          <p:cNvSpPr>
            <a:spLocks noGrp="1"/>
          </p:cNvSpPr>
          <p:nvPr>
            <p:ph type="dt" idx="3"/>
          </p:nvPr>
        </p:nvSpPr>
        <p:spPr>
          <a:xfrm>
            <a:off x="457200" y="6356520"/>
            <a:ext cx="2130120" cy="36144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3124080" y="6356520"/>
            <a:ext cx="2891880" cy="36144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42" name="PlaceHolder 2"/>
          <p:cNvSpPr>
            <a:spLocks noGrp="1"/>
          </p:cNvSpPr>
          <p:nvPr>
            <p:ph type="sldNum" idx="5"/>
          </p:nvPr>
        </p:nvSpPr>
        <p:spPr>
          <a:xfrm>
            <a:off x="6553080" y="6356520"/>
            <a:ext cx="2130120" cy="361440"/>
          </a:xfrm>
          <a:prstGeom prst="rect">
            <a:avLst/>
          </a:prstGeom>
          <a:noFill/>
          <a:ln w="0">
            <a:noFill/>
          </a:ln>
        </p:spPr>
        <p:txBody>
          <a:bodyPr numCol="1" spcCol="0" lIns="90000" rIns="90000" tIns="45000" bIns="45000" anchor="ctr">
            <a:noAutofit/>
          </a:bodyPr>
          <a:lstStyle>
            <a:lvl1pPr algn="r">
              <a:lnSpc>
                <a:spcPct val="100000"/>
              </a:lnSpc>
              <a:buNone/>
              <a:defRPr b="0" lang="en-IN" sz="1200" spc="-1" strike="noStrike">
                <a:solidFill>
                  <a:srgbClr val="898989"/>
                </a:solidFill>
                <a:latin typeface="Calibri"/>
              </a:defRPr>
            </a:lvl1pPr>
          </a:lstStyle>
          <a:p>
            <a:pPr algn="r">
              <a:lnSpc>
                <a:spcPct val="100000"/>
              </a:lnSpc>
              <a:buNone/>
            </a:pPr>
            <a:fld id="{C90D90F1-6A5C-481F-9969-3849509BF541}" type="slidenum">
              <a:rPr b="0" lang="en-IN" sz="1200" spc="-1" strike="noStrike">
                <a:solidFill>
                  <a:srgbClr val="898989"/>
                </a:solidFill>
                <a:latin typeface="Calibri"/>
              </a:rPr>
              <a:t>&lt;number&gt;</a:t>
            </a:fld>
            <a:endParaRPr b="0" lang="en-IN" sz="1200" spc="-1" strike="noStrike">
              <a:latin typeface="Times New Roman"/>
            </a:endParaRPr>
          </a:p>
        </p:txBody>
      </p:sp>
      <p:sp>
        <p:nvSpPr>
          <p:cNvPr id="43" name="PlaceHolder 3"/>
          <p:cNvSpPr>
            <a:spLocks noGrp="1"/>
          </p:cNvSpPr>
          <p:nvPr>
            <p:ph type="dt" idx="6"/>
          </p:nvPr>
        </p:nvSpPr>
        <p:spPr>
          <a:xfrm>
            <a:off x="457200" y="6356520"/>
            <a:ext cx="2130120" cy="36144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4"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5"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ftr" idx="7"/>
          </p:nvPr>
        </p:nvSpPr>
        <p:spPr>
          <a:xfrm>
            <a:off x="3124080" y="6356520"/>
            <a:ext cx="2891880" cy="36144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83" name="PlaceHolder 2"/>
          <p:cNvSpPr>
            <a:spLocks noGrp="1"/>
          </p:cNvSpPr>
          <p:nvPr>
            <p:ph type="sldNum" idx="8"/>
          </p:nvPr>
        </p:nvSpPr>
        <p:spPr>
          <a:xfrm>
            <a:off x="6553080" y="6356520"/>
            <a:ext cx="2130120" cy="361440"/>
          </a:xfrm>
          <a:prstGeom prst="rect">
            <a:avLst/>
          </a:prstGeom>
          <a:noFill/>
          <a:ln w="0">
            <a:noFill/>
          </a:ln>
        </p:spPr>
        <p:txBody>
          <a:bodyPr numCol="1" spcCol="0" lIns="90000" rIns="90000" tIns="45000" bIns="45000" anchor="ctr">
            <a:noAutofit/>
          </a:bodyPr>
          <a:lstStyle>
            <a:lvl1pPr algn="r">
              <a:lnSpc>
                <a:spcPct val="100000"/>
              </a:lnSpc>
              <a:buNone/>
              <a:defRPr b="0" lang="en-IN" sz="1200" spc="-1" strike="noStrike">
                <a:solidFill>
                  <a:srgbClr val="898989"/>
                </a:solidFill>
                <a:latin typeface="Calibri"/>
              </a:defRPr>
            </a:lvl1pPr>
          </a:lstStyle>
          <a:p>
            <a:pPr algn="r">
              <a:lnSpc>
                <a:spcPct val="100000"/>
              </a:lnSpc>
              <a:buNone/>
            </a:pPr>
            <a:fld id="{0BC6261F-5C30-43B4-804B-C9937B9384F6}" type="slidenum">
              <a:rPr b="0" lang="en-IN" sz="1200" spc="-1" strike="noStrike">
                <a:solidFill>
                  <a:srgbClr val="898989"/>
                </a:solidFill>
                <a:latin typeface="Calibri"/>
              </a:rPr>
              <a:t>&lt;number&gt;</a:t>
            </a:fld>
            <a:endParaRPr b="0" lang="en-IN" sz="1200" spc="-1" strike="noStrike">
              <a:latin typeface="Times New Roman"/>
            </a:endParaRPr>
          </a:p>
        </p:txBody>
      </p:sp>
      <p:sp>
        <p:nvSpPr>
          <p:cNvPr id="84" name="PlaceHolder 3"/>
          <p:cNvSpPr>
            <a:spLocks noGrp="1"/>
          </p:cNvSpPr>
          <p:nvPr>
            <p:ph type="dt" idx="9"/>
          </p:nvPr>
        </p:nvSpPr>
        <p:spPr>
          <a:xfrm>
            <a:off x="457200" y="6356520"/>
            <a:ext cx="2130120" cy="36144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85"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86"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slideLayout" Target="../slideLayouts/slideLayout13.xml"/>
</Relationships>
</file>

<file path=ppt/slides/_rels/slide102.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slideLayout" Target="../slideLayouts/slideLayout13.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image" Target="../media/image99.png"/><Relationship Id="rId4"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13.xml"/>
</Relationships>
</file>

<file path=ppt/slides/_rels/slide111.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3.xml"/>
</Relationships>
</file>

<file path=ppt/slides/_rels/slide112.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slideLayout" Target="../slideLayouts/slideLayout13.xml"/>
</Relationships>
</file>

<file path=ppt/slides/_rels/slide113.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7.xml.rels><?xml version="1.0" encoding="UTF-8"?>
<Relationships xmlns="http://schemas.openxmlformats.org/package/2006/relationships"><Relationship Id="rId1" Type="http://schemas.openxmlformats.org/officeDocument/2006/relationships/hyperlink" Target="https://alligator.io/angular/built-in-pipes-angular/" TargetMode="External"/><Relationship Id="rId2" Type="http://schemas.openxmlformats.org/officeDocument/2006/relationships/slideLayout" Target="../slideLayouts/slideLayout13.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9.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slideLayout" Target="../slideLayouts/slideLayout13.xml"/>
</Relationships>
</file>

<file path=ppt/slides/_rels/slide121.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3.xml"/>
</Relationships>
</file>

<file path=ppt/slides/_rels/slide122.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13.xml"/>
</Relationships>
</file>

<file path=ppt/slides/_rels/slide123.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slideLayout" Target="../slideLayouts/slideLayout13.xml"/>
</Relationships>
</file>

<file path=ppt/slides/_rels/slide124.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13.xml"/>
</Relationships>
</file>

<file path=ppt/slides/_rels/slide125.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slideLayout" Target="../slideLayouts/slideLayout13.xml"/>
</Relationships>
</file>

<file path=ppt/slides/_rels/slide126.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slideLayout" Target="../slideLayouts/slideLayout13.xml"/>
</Relationships>
</file>

<file path=ppt/slides/_rels/slide127.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image" Target="../media/image124.png"/><Relationship Id="rId3" Type="http://schemas.openxmlformats.org/officeDocument/2006/relationships/image" Target="../media/image125.png"/><Relationship Id="rId4" Type="http://schemas.openxmlformats.org/officeDocument/2006/relationships/slideLayout" Target="../slideLayouts/slideLayout13.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9.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image" Target="../media/image130.png"/><Relationship Id="rId4" Type="http://schemas.openxmlformats.org/officeDocument/2006/relationships/slideLayout" Target="../slideLayouts/slideLayout13.xml"/>
</Relationships>
</file>

<file path=ppt/slides/_rels/slide131.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3.xml"/>
</Relationships>
</file>

<file path=ppt/slides/_rels/slide132.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image" Target="../media/image134.png"/><Relationship Id="rId3" Type="http://schemas.openxmlformats.org/officeDocument/2006/relationships/slideLayout" Target="../slideLayouts/slideLayout13.xml"/>
</Relationships>
</file>

<file path=ppt/slides/_rels/slide133.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13.xml"/>
</Relationships>
</file>

<file path=ppt/slides/_rels/slide134.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image" Target="../media/image137.png"/><Relationship Id="rId3" Type="http://schemas.openxmlformats.org/officeDocument/2006/relationships/slideLayout" Target="../slideLayouts/slideLayout13.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6.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slideLayout" Target="../slideLayouts/slideLayout13.xml"/>
</Relationships>
</file>

<file path=ppt/slides/_rels/slide137.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13.xml"/>
</Relationships>
</file>

<file path=ppt/slides/_rels/slide138.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3.xml"/>
</Relationships>
</file>

<file path=ppt/slides/_rels/slide139.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3.xml"/>
</Relationships>
</file>

<file path=ppt/slides/_rels/slide141.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13.xml"/>
</Relationships>
</file>

<file path=ppt/slides/_rels/slide142.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slideLayout" Target="../slideLayouts/slideLayout13.xml"/>
</Relationships>
</file>

<file path=ppt/slides/_rels/slide143.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slideLayout" Target="../slideLayouts/slideLayout13.xml"/>
</Relationships>
</file>

<file path=ppt/slides/_rels/slide144.xml.rels><?xml version="1.0" encoding="UTF-8"?>
<Relationships xmlns="http://schemas.openxmlformats.org/package/2006/relationships"><Relationship Id="rId1" Type="http://schemas.openxmlformats.org/officeDocument/2006/relationships/hyperlink" Target="https://en.wikipedia.org/wiki/Publish&#8211;subscribe_pattern" TargetMode="External"/><Relationship Id="rId2" Type="http://schemas.openxmlformats.org/officeDocument/2006/relationships/slideLayout" Target="../slideLayouts/slideLayout13.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6.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image" Target="../media/image152.png"/><Relationship Id="rId4" Type="http://schemas.openxmlformats.org/officeDocument/2006/relationships/slideLayout" Target="../slideLayouts/slideLayout13.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3.xml.rels><?xml version="1.0" encoding="UTF-8"?>
<Relationships xmlns="http://schemas.openxmlformats.org/package/2006/relationships"><Relationship Id="rId1" Type="http://schemas.openxmlformats.org/officeDocument/2006/relationships/hyperlink" Target="https://www.tektutorialshub.com/angular/angular-services/" TargetMode="External"/><Relationship Id="rId2" Type="http://schemas.openxmlformats.org/officeDocument/2006/relationships/slideLayout" Target="../slideLayouts/slideLayout13.xml"/>
</Relationships>
</file>

<file path=ppt/slides/_rels/slide154.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slideLayout" Target="../slideLayouts/slideLayout13.xml"/>
</Relationships>
</file>

<file path=ppt/slides/_rels/slide155.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13.xml"/>
</Relationships>
</file>

<file path=ppt/slides/_rels/slide156.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image" Target="../media/image156.png"/><Relationship Id="rId3" Type="http://schemas.openxmlformats.org/officeDocument/2006/relationships/image" Target="../media/image157.png"/><Relationship Id="rId4" Type="http://schemas.openxmlformats.org/officeDocument/2006/relationships/slideLayout" Target="../slideLayouts/slideLayout13.xml"/>
</Relationships>
</file>

<file path=ppt/slides/_rels/slide157.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slideLayout" Target="../slideLayouts/slideLayout13.xml"/>
</Relationships>
</file>

<file path=ppt/slides/_rels/slide158.xml.rels><?xml version="1.0" encoding="UTF-8"?>
<Relationships xmlns="http://schemas.openxmlformats.org/package/2006/relationships"><Relationship Id="rId1" Type="http://schemas.openxmlformats.org/officeDocument/2006/relationships/hyperlink" Target="https://www.tektutorialshub.com/angular-tutorial/" TargetMode="External"/><Relationship Id="rId2" Type="http://schemas.openxmlformats.org/officeDocument/2006/relationships/hyperlink" Target="https://angular.io/api/core/Injectable" TargetMode="External"/><Relationship Id="rId3" Type="http://schemas.openxmlformats.org/officeDocument/2006/relationships/hyperlink" Target="https://angular.io/api/core/NgModule" TargetMode="External"/><Relationship Id="rId4" Type="http://schemas.openxmlformats.org/officeDocument/2006/relationships/hyperlink" Target="https://angular.io/api/core/NgModule" TargetMode="External"/><Relationship Id="rId5" Type="http://schemas.openxmlformats.org/officeDocument/2006/relationships/slideLayout" Target="../slideLayouts/slideLayout13.xml"/>
</Relationships>
</file>

<file path=ppt/slides/_rels/slide159.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image" Target="../media/image160.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60.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slideLayout" Target="../slideLayouts/slideLayout13.xml"/>
</Relationships>
</file>

<file path=ppt/slides/_rels/slide161.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image" Target="../media/image165.png"/><Relationship Id="rId3" Type="http://schemas.openxmlformats.org/officeDocument/2006/relationships/slideLayout" Target="../slideLayouts/slideLayout13.xml"/>
</Relationships>
</file>

<file path=ppt/slides/_rels/slide162.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image" Target="../media/image167.png"/><Relationship Id="rId3" Type="http://schemas.openxmlformats.org/officeDocument/2006/relationships/image" Target="../media/image168.png"/><Relationship Id="rId4" Type="http://schemas.openxmlformats.org/officeDocument/2006/relationships/slideLayout" Target="../slideLayouts/slideLayout13.xml"/>
</Relationships>
</file>

<file path=ppt/slides/_rels/slide163.xml.rels><?xml version="1.0" encoding="UTF-8"?>
<Relationships xmlns="http://schemas.openxmlformats.org/package/2006/relationships"><Relationship Id="rId1" Type="http://schemas.openxmlformats.org/officeDocument/2006/relationships/hyperlink" Target="https://www.code-sample.com/2018/04/modules-ngmodule-angular-4-5-6.html" TargetMode="External"/><Relationship Id="rId2" Type="http://schemas.openxmlformats.org/officeDocument/2006/relationships/slideLayout" Target="../slideLayouts/slideLayout13.xml"/>
</Relationships>
</file>

<file path=ppt/slides/_rels/slide164.xml.rels><?xml version="1.0" encoding="UTF-8"?>
<Relationships xmlns="http://schemas.openxmlformats.org/package/2006/relationships"><Relationship Id="rId1" Type="http://schemas.openxmlformats.org/officeDocument/2006/relationships/hyperlink" Target="https://javascript.info/modules" TargetMode="External"/><Relationship Id="rId2" Type="http://schemas.openxmlformats.org/officeDocument/2006/relationships/hyperlink" Target="https://angular.io/guide/glossary#ngmodule" TargetMode="External"/><Relationship Id="rId3" Type="http://schemas.openxmlformats.org/officeDocument/2006/relationships/hyperlink" Target="https://angular.io/api/core/NgModule" TargetMode="External"/><Relationship Id="rId4" Type="http://schemas.openxmlformats.org/officeDocument/2006/relationships/hyperlink" Target="https://angular.io/api/core/NgModule" TargetMode="External"/><Relationship Id="rId5" Type="http://schemas.openxmlformats.org/officeDocument/2006/relationships/hyperlink" Target="https://angular.io/api/core/NgModule" TargetMode="External"/><Relationship Id="rId6" Type="http://schemas.openxmlformats.org/officeDocument/2006/relationships/hyperlink" Target="https://angular.io/guide/glossary#injector" TargetMode="External"/><Relationship Id="rId7" Type="http://schemas.openxmlformats.org/officeDocument/2006/relationships/hyperlink" Target="https://angular.io/guide/glossary#component" TargetMode="External"/><Relationship Id="rId8" Type="http://schemas.openxmlformats.org/officeDocument/2006/relationships/hyperlink" Target="https://angular.io/guide/glossary#directive" TargetMode="External"/><Relationship Id="rId9" Type="http://schemas.openxmlformats.org/officeDocument/2006/relationships/hyperlink" Target="https://angular.io/guide/glossary#pipe" TargetMode="External"/><Relationship Id="rId10" Type="http://schemas.openxmlformats.org/officeDocument/2006/relationships/hyperlink" Target="https://angular.io/guide/glossary#provider" TargetMode="External"/><Relationship Id="rId11" Type="http://schemas.openxmlformats.org/officeDocument/2006/relationships/hyperlink" Target="https://angular.io/guide/glossary#service" TargetMode="External"/><Relationship Id="rId12" Type="http://schemas.openxmlformats.org/officeDocument/2006/relationships/slideLayout" Target="../slideLayouts/slideLayout13.xml"/>
</Relationships>
</file>

<file path=ppt/slides/_rels/slide165.xml.rels><?xml version="1.0" encoding="UTF-8"?>
<Relationships xmlns="http://schemas.openxmlformats.org/package/2006/relationships"><Relationship Id="rId1" Type="http://schemas.openxmlformats.org/officeDocument/2006/relationships/hyperlink" Target="https://angular.io/api/core/NgModule" TargetMode="External"/><Relationship Id="rId2" Type="http://schemas.openxmlformats.org/officeDocument/2006/relationships/hyperlink" Target="https://angular.io/api/platform-browser/BrowserModule" TargetMode="External"/><Relationship Id="rId3" Type="http://schemas.openxmlformats.org/officeDocument/2006/relationships/hyperlink" Target="https://www.w3.org/TR/DOM-Level-2-Core/introduction.html" TargetMode="External"/><Relationship Id="rId4" Type="http://schemas.openxmlformats.org/officeDocument/2006/relationships/hyperlink" Target="https://angular.io/guide/entry-components" TargetMode="External"/><Relationship Id="rId5" Type="http://schemas.openxmlformats.org/officeDocument/2006/relationships/slideLayout" Target="../slideLayouts/slideLayout13.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7.xml.rels><?xml version="1.0" encoding="UTF-8"?>
<Relationships xmlns="http://schemas.openxmlformats.org/package/2006/relationships"><Relationship Id="rId1" Type="http://schemas.openxmlformats.org/officeDocument/2006/relationships/hyperlink" Target="https://material.angular.io/" TargetMode="External"/><Relationship Id="rId2" Type="http://schemas.openxmlformats.org/officeDocument/2006/relationships/slideLayout" Target="../slideLayouts/slideLayout13.xml"/>
</Relationships>
</file>

<file path=ppt/slides/_rels/slide168.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slideLayout" Target="../slideLayouts/slideLayout13.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2.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slideLayout" Target="../slideLayouts/slideLayout13.xml"/>
</Relationships>
</file>

<file path=ppt/slides/_rels/slide173.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13.xml"/>
</Relationships>
</file>

<file path=ppt/slides/_rels/slide174.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image" Target="../media/image174.png"/><Relationship Id="rId3" Type="http://schemas.openxmlformats.org/officeDocument/2006/relationships/image" Target="../media/image175.png"/><Relationship Id="rId4" Type="http://schemas.openxmlformats.org/officeDocument/2006/relationships/slideLayout" Target="../slideLayouts/slideLayout13.xml"/>
</Relationships>
</file>

<file path=ppt/slides/_rels/slide175.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slideLayout" Target="../slideLayouts/slideLayout13.xml"/>
</Relationships>
</file>

<file path=ppt/slides/_rels/slide1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9.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image" Target="../media/image178.png"/><Relationship Id="rId3" Type="http://schemas.openxmlformats.org/officeDocument/2006/relationships/image" Target="../media/image179.png"/><Relationship Id="rId4" Type="http://schemas.openxmlformats.org/officeDocument/2006/relationships/image" Target="../media/image180.png"/><Relationship Id="rId5"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80.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3.xml"/>
</Relationships>
</file>

<file path=ppt/slides/_rels/slide18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2.xml.rels><?xml version="1.0" encoding="UTF-8"?>
<Relationships xmlns="http://schemas.openxmlformats.org/package/2006/relationships"><Relationship Id="rId1" Type="http://schemas.openxmlformats.org/officeDocument/2006/relationships/image" Target="../media/image182.png"/><Relationship Id="rId2" Type="http://schemas.openxmlformats.org/officeDocument/2006/relationships/image" Target="../media/image183.png"/><Relationship Id="rId3" Type="http://schemas.openxmlformats.org/officeDocument/2006/relationships/slideLayout" Target="../slideLayouts/slideLayout13.xml"/>
</Relationships>
</file>

<file path=ppt/slides/_rels/slide1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4.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image" Target="../media/image185.png"/><Relationship Id="rId3" Type="http://schemas.openxmlformats.org/officeDocument/2006/relationships/slideLayout" Target="../slideLayouts/slideLayout13.xml"/>
</Relationships>
</file>

<file path=ppt/slides/_rels/slide185.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image" Target="../media/image187.png"/><Relationship Id="rId3" Type="http://schemas.openxmlformats.org/officeDocument/2006/relationships/slideLayout" Target="../slideLayouts/slideLayout13.xml"/>
</Relationships>
</file>

<file path=ppt/slides/_rels/slide186.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slideLayout" Target="../slideLayouts/slideLayout13.xml"/>
</Relationships>
</file>

<file path=ppt/slides/_rels/slide187.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image" Target="../media/image190.png"/><Relationship Id="rId3" Type="http://schemas.openxmlformats.org/officeDocument/2006/relationships/slideLayout" Target="../slideLayouts/slideLayout13.xml"/>
</Relationships>
</file>

<file path=ppt/slides/_rels/slide188.xml.rels><?xml version="1.0" encoding="UTF-8"?>
<Relationships xmlns="http://schemas.openxmlformats.org/package/2006/relationships"><Relationship Id="rId1" Type="http://schemas.openxmlformats.org/officeDocument/2006/relationships/hyperlink" Target="https://developer.mozilla.org/en-US/docs/Web/HTML/Element/form" TargetMode="External"/><Relationship Id="rId2" Type="http://schemas.openxmlformats.org/officeDocument/2006/relationships/slideLayout" Target="../slideLayouts/slideLayout13.xml"/>
</Relationships>
</file>

<file path=ppt/slides/_rels/slide189.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2.xml.rels><?xml version="1.0" encoding="UTF-8"?>
<Relationships xmlns="http://schemas.openxmlformats.org/package/2006/relationships"><Relationship Id="rId1" Type="http://schemas.openxmlformats.org/officeDocument/2006/relationships/image" Target="../media/image193.png"/><Relationship Id="rId2" Type="http://schemas.openxmlformats.org/officeDocument/2006/relationships/image" Target="../media/image194.png"/><Relationship Id="rId3" Type="http://schemas.openxmlformats.org/officeDocument/2006/relationships/slideLayout" Target="../slideLayouts/slideLayout13.xml"/>
</Relationships>
</file>

<file path=ppt/slides/_rels/slide193.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slideLayout" Target="../slideLayouts/slideLayout13.xml"/>
</Relationships>
</file>

<file path=ppt/slides/_rels/slide194.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slideLayout" Target="../slideLayouts/slideLayout13.xml"/>
</Relationships>
</file>

<file path=ppt/slides/_rels/slide195.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slideLayout" Target="../slideLayouts/slideLayout13.xml"/>
</Relationships>
</file>

<file path=ppt/slides/_rels/slide196.xml.rels><?xml version="1.0" encoding="UTF-8"?>
<Relationships xmlns="http://schemas.openxmlformats.org/package/2006/relationships"><Relationship Id="rId1" Type="http://schemas.openxmlformats.org/officeDocument/2006/relationships/image" Target="../media/image198.png"/><Relationship Id="rId2" Type="http://schemas.openxmlformats.org/officeDocument/2006/relationships/slideLayout" Target="../slideLayouts/slideLayout13.xml"/>
</Relationships>
</file>

<file path=ppt/slides/_rels/slide19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9.xml.rels><?xml version="1.0" encoding="UTF-8"?>
<Relationships xmlns="http://schemas.openxmlformats.org/package/2006/relationships"><Relationship Id="rId1" Type="http://schemas.openxmlformats.org/officeDocument/2006/relationships/image" Target="../media/image199.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0.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image" Target="../media/image201.png"/><Relationship Id="rId3" Type="http://schemas.openxmlformats.org/officeDocument/2006/relationships/slideLayout" Target="../slideLayouts/slideLayout13.xml"/>
</Relationships>
</file>

<file path=ppt/slides/_rels/slide20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2.xml.rels><?xml version="1.0" encoding="UTF-8"?>
<Relationships xmlns="http://schemas.openxmlformats.org/package/2006/relationships"><Relationship Id="rId1" Type="http://schemas.openxmlformats.org/officeDocument/2006/relationships/image" Target="../media/image202.png"/><Relationship Id="rId2" Type="http://schemas.openxmlformats.org/officeDocument/2006/relationships/slideLayout" Target="../slideLayouts/slideLayout13.xml"/>
</Relationships>
</file>

<file path=ppt/slides/_rels/slide203.xml.rels><?xml version="1.0" encoding="UTF-8"?>
<Relationships xmlns="http://schemas.openxmlformats.org/package/2006/relationships"><Relationship Id="rId1" Type="http://schemas.openxmlformats.org/officeDocument/2006/relationships/image" Target="../media/image203.png"/><Relationship Id="rId2" Type="http://schemas.openxmlformats.org/officeDocument/2006/relationships/slideLayout" Target="../slideLayouts/slideLayout13.xml"/>
</Relationships>
</file>

<file path=ppt/slides/_rels/slide204.xml.rels><?xml version="1.0" encoding="UTF-8"?>
<Relationships xmlns="http://schemas.openxmlformats.org/package/2006/relationships"><Relationship Id="rId1" Type="http://schemas.openxmlformats.org/officeDocument/2006/relationships/image" Target="../media/image204.png"/><Relationship Id="rId2" Type="http://schemas.openxmlformats.org/officeDocument/2006/relationships/slideLayout" Target="../slideLayouts/slideLayout13.xml"/>
</Relationships>
</file>

<file path=ppt/slides/_rels/slide205.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slideLayout" Target="../slideLayouts/slideLayout13.xml"/>
</Relationships>
</file>

<file path=ppt/slides/_rels/slide20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9.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210.xml.rels><?xml version="1.0" encoding="UTF-8"?>
<Relationships xmlns="http://schemas.openxmlformats.org/package/2006/relationships"><Relationship Id="rId1" Type="http://schemas.openxmlformats.org/officeDocument/2006/relationships/image" Target="../media/image207.png"/><Relationship Id="rId2" Type="http://schemas.openxmlformats.org/officeDocument/2006/relationships/image" Target="../media/image208.png"/><Relationship Id="rId3" Type="http://schemas.openxmlformats.org/officeDocument/2006/relationships/slideLayout" Target="../slideLayouts/slideLayout13.xml"/>
</Relationships>
</file>

<file path=ppt/slides/_rels/slide211.xml.rels><?xml version="1.0" encoding="UTF-8"?>
<Relationships xmlns="http://schemas.openxmlformats.org/package/2006/relationships"><Relationship Id="rId1" Type="http://schemas.openxmlformats.org/officeDocument/2006/relationships/image" Target="../media/image209.png"/><Relationship Id="rId2" Type="http://schemas.openxmlformats.org/officeDocument/2006/relationships/slideLayout" Target="../slideLayouts/slideLayout13.xml"/>
</Relationships>
</file>

<file path=ppt/slides/_rels/slide212.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slideLayout" Target="../slideLayouts/slideLayout13.xml"/>
</Relationships>
</file>

<file path=ppt/slides/_rels/slide213.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slideLayout" Target="../slideLayouts/slideLayout13.xml"/>
</Relationships>
</file>

<file path=ppt/slides/_rels/slide214.xml.rels><?xml version="1.0" encoding="UTF-8"?>
<Relationships xmlns="http://schemas.openxmlformats.org/package/2006/relationships"><Relationship Id="rId1" Type="http://schemas.openxmlformats.org/officeDocument/2006/relationships/image" Target="../media/image213.png"/><Relationship Id="rId2" Type="http://schemas.openxmlformats.org/officeDocument/2006/relationships/slideLayout" Target="../slideLayouts/slideLayout13.xml"/>
</Relationships>
</file>

<file path=ppt/slides/_rels/slide2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6.xml.rels><?xml version="1.0" encoding="UTF-8"?>
<Relationships xmlns="http://schemas.openxmlformats.org/package/2006/relationships"><Relationship Id="rId1" Type="http://schemas.openxmlformats.org/officeDocument/2006/relationships/hyperlink" Target="https://angular.io/guide/router" TargetMode="External"/><Relationship Id="rId2" Type="http://schemas.openxmlformats.org/officeDocument/2006/relationships/slideLayout" Target="../slideLayouts/slideLayout13.xml"/>
</Relationships>
</file>

<file path=ppt/slides/_rels/slide2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2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2.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slideLayout" Target="../slideLayouts/slideLayout13.xml"/>
</Relationships>
</file>

<file path=ppt/slides/_rels/slide223.xml.rels><?xml version="1.0" encoding="UTF-8"?>
<Relationships xmlns="http://schemas.openxmlformats.org/package/2006/relationships"><Relationship Id="rId1" Type="http://schemas.openxmlformats.org/officeDocument/2006/relationships/image" Target="../media/image215.png"/><Relationship Id="rId2" Type="http://schemas.openxmlformats.org/officeDocument/2006/relationships/image" Target="../media/image216.png"/><Relationship Id="rId3" Type="http://schemas.openxmlformats.org/officeDocument/2006/relationships/slideLayout" Target="../slideLayouts/slideLayout13.xml"/>
</Relationships>
</file>

<file path=ppt/slides/_rels/slide224.xml.rels><?xml version="1.0" encoding="UTF-8"?>
<Relationships xmlns="http://schemas.openxmlformats.org/package/2006/relationships"><Relationship Id="rId1" Type="http://schemas.openxmlformats.org/officeDocument/2006/relationships/image" Target="../media/image217.png"/><Relationship Id="rId2" Type="http://schemas.openxmlformats.org/officeDocument/2006/relationships/slideLayout" Target="../slideLayouts/slideLayout13.xml"/>
</Relationships>
</file>

<file path=ppt/slides/_rels/slide225.xml.rels><?xml version="1.0" encoding="UTF-8"?>
<Relationships xmlns="http://schemas.openxmlformats.org/package/2006/relationships"><Relationship Id="rId1" Type="http://schemas.openxmlformats.org/officeDocument/2006/relationships/image" Target="../media/image218.png"/><Relationship Id="rId2" Type="http://schemas.openxmlformats.org/officeDocument/2006/relationships/slideLayout" Target="../slideLayouts/slideLayout13.xml"/>
</Relationships>
</file>

<file path=ppt/slides/_rels/slide226.xml.rels><?xml version="1.0" encoding="UTF-8"?>
<Relationships xmlns="http://schemas.openxmlformats.org/package/2006/relationships"><Relationship Id="rId1" Type="http://schemas.openxmlformats.org/officeDocument/2006/relationships/image" Target="../media/image219.png"/><Relationship Id="rId2" Type="http://schemas.openxmlformats.org/officeDocument/2006/relationships/slideLayout" Target="../slideLayouts/slideLayout13.xml"/>
</Relationships>
</file>

<file path=ppt/slides/_rels/slide227.xml.rels><?xml version="1.0" encoding="UTF-8"?>
<Relationships xmlns="http://schemas.openxmlformats.org/package/2006/relationships"><Relationship Id="rId1" Type="http://schemas.openxmlformats.org/officeDocument/2006/relationships/image" Target="../media/image220.png"/><Relationship Id="rId2" Type="http://schemas.openxmlformats.org/officeDocument/2006/relationships/slideLayout" Target="../slideLayouts/slideLayout13.xml"/>
</Relationships>
</file>

<file path=ppt/slides/_rels/slide228.xml.rels><?xml version="1.0" encoding="UTF-8"?>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13.xml"/>
</Relationships>
</file>

<file path=ppt/slides/_rels/slide229.xml.rels><?xml version="1.0" encoding="UTF-8"?>
<Relationships xmlns="http://schemas.openxmlformats.org/package/2006/relationships"><Relationship Id="rId1" Type="http://schemas.openxmlformats.org/officeDocument/2006/relationships/image" Target="../media/image222.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230.xml.rels><?xml version="1.0" encoding="UTF-8"?>
<Relationships xmlns="http://schemas.openxmlformats.org/package/2006/relationships"><Relationship Id="rId1" Type="http://schemas.openxmlformats.org/officeDocument/2006/relationships/image" Target="../media/image223.png"/><Relationship Id="rId2" Type="http://schemas.openxmlformats.org/officeDocument/2006/relationships/slideLayout" Target="../slideLayouts/slideLayout13.xml"/>
</Relationships>
</file>

<file path=ppt/slides/_rels/slide231.xml.rels><?xml version="1.0" encoding="UTF-8"?>
<Relationships xmlns="http://schemas.openxmlformats.org/package/2006/relationships"><Relationship Id="rId1" Type="http://schemas.openxmlformats.org/officeDocument/2006/relationships/image" Target="../media/image224.png"/><Relationship Id="rId2" Type="http://schemas.openxmlformats.org/officeDocument/2006/relationships/slideLayout" Target="../slideLayouts/slideLayout13.xml"/>
</Relationships>
</file>

<file path=ppt/slides/_rels/slide232.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slideLayout" Target="../slideLayouts/slideLayout13.xml"/>
</Relationships>
</file>

<file path=ppt/slides/_rels/slide233.xml.rels><?xml version="1.0" encoding="UTF-8"?>
<Relationships xmlns="http://schemas.openxmlformats.org/package/2006/relationships"><Relationship Id="rId1" Type="http://schemas.openxmlformats.org/officeDocument/2006/relationships/image" Target="../media/image226.png"/><Relationship Id="rId2" Type="http://schemas.openxmlformats.org/officeDocument/2006/relationships/slideLayout" Target="../slideLayouts/slideLayout13.xml"/>
</Relationships>
</file>

<file path=ppt/slides/_rels/slide234.xml.rels><?xml version="1.0" encoding="UTF-8"?>
<Relationships xmlns="http://schemas.openxmlformats.org/package/2006/relationships"><Relationship Id="rId1" Type="http://schemas.openxmlformats.org/officeDocument/2006/relationships/image" Target="../media/image227.png"/><Relationship Id="rId2" Type="http://schemas.openxmlformats.org/officeDocument/2006/relationships/slideLayout" Target="../slideLayouts/slideLayout13.xml"/>
</Relationships>
</file>

<file path=ppt/slides/_rels/slide2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6.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slideLayout" Target="../slideLayouts/slideLayout13.xml"/>
</Relationships>
</file>

<file path=ppt/slides/_rels/slide2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8.xml.rels><?xml version="1.0" encoding="UTF-8"?>
<Relationships xmlns="http://schemas.openxmlformats.org/package/2006/relationships"><Relationship Id="rId1" Type="http://schemas.openxmlformats.org/officeDocument/2006/relationships/image" Target="../media/image229.png"/><Relationship Id="rId2" Type="http://schemas.openxmlformats.org/officeDocument/2006/relationships/image" Target="../media/image230.png"/><Relationship Id="rId3" Type="http://schemas.openxmlformats.org/officeDocument/2006/relationships/image" Target="../media/image231.png"/><Relationship Id="rId4" Type="http://schemas.openxmlformats.org/officeDocument/2006/relationships/slideLayout" Target="../slideLayouts/slideLayout13.xml"/>
</Relationships>
</file>

<file path=ppt/slides/_rels/slide239.xml.rels><?xml version="1.0" encoding="UTF-8"?>
<Relationships xmlns="http://schemas.openxmlformats.org/package/2006/relationships"><Relationship Id="rId1" Type="http://schemas.openxmlformats.org/officeDocument/2006/relationships/image" Target="../media/image232.png"/><Relationship Id="rId2" Type="http://schemas.openxmlformats.org/officeDocument/2006/relationships/image" Target="../media/image233.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240.xml.rels><?xml version="1.0" encoding="UTF-8"?>
<Relationships xmlns="http://schemas.openxmlformats.org/package/2006/relationships"><Relationship Id="rId1" Type="http://schemas.openxmlformats.org/officeDocument/2006/relationships/image" Target="../media/image234.png"/><Relationship Id="rId2" Type="http://schemas.openxmlformats.org/officeDocument/2006/relationships/image" Target="../media/image235.png"/><Relationship Id="rId3" Type="http://schemas.openxmlformats.org/officeDocument/2006/relationships/image" Target="../media/image236.png"/><Relationship Id="rId4" Type="http://schemas.openxmlformats.org/officeDocument/2006/relationships/slideLayout" Target="../slideLayouts/slideLayout13.xml"/>
</Relationships>
</file>

<file path=ppt/slides/_rels/slide2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3.xml.rels><?xml version="1.0" encoding="UTF-8"?>
<Relationships xmlns="http://schemas.openxmlformats.org/package/2006/relationships"><Relationship Id="rId1" Type="http://schemas.openxmlformats.org/officeDocument/2006/relationships/hyperlink" Target="https://en.wikipedia.org/wiki/Behavior-driven_development" TargetMode="External"/><Relationship Id="rId2" Type="http://schemas.openxmlformats.org/officeDocument/2006/relationships/hyperlink" Target="https://en.wikipedia.org/wiki/Test-driven_development" TargetMode="External"/><Relationship Id="rId3" Type="http://schemas.openxmlformats.org/officeDocument/2006/relationships/slideLayout" Target="../slideLayouts/slideLayout13.xml"/>
</Relationships>
</file>

<file path=ppt/slides/_rels/slide244.xml.rels><?xml version="1.0" encoding="UTF-8"?>
<Relationships xmlns="http://schemas.openxmlformats.org/package/2006/relationships"><Relationship Id="rId1" Type="http://schemas.openxmlformats.org/officeDocument/2006/relationships/image" Target="../media/image237.png"/><Relationship Id="rId2" Type="http://schemas.openxmlformats.org/officeDocument/2006/relationships/image" Target="../media/image238.png"/><Relationship Id="rId3" Type="http://schemas.openxmlformats.org/officeDocument/2006/relationships/slideLayout" Target="../slideLayouts/slideLayout13.xml"/>
</Relationships>
</file>

<file path=ppt/slides/_rels/slide245.xml.rels><?xml version="1.0" encoding="UTF-8"?>
<Relationships xmlns="http://schemas.openxmlformats.org/package/2006/relationships"><Relationship Id="rId1" Type="http://schemas.openxmlformats.org/officeDocument/2006/relationships/hyperlink" Target="https://cucumber.io/" TargetMode="External"/><Relationship Id="rId2" Type="http://schemas.openxmlformats.org/officeDocument/2006/relationships/hyperlink" Target="http://jbehave.org/" TargetMode="External"/><Relationship Id="rId3" Type="http://schemas.openxmlformats.org/officeDocument/2006/relationships/hyperlink" Target="http://docs.behat.org/en/v3.0/" TargetMode="External"/><Relationship Id="rId4" Type="http://schemas.openxmlformats.org/officeDocument/2006/relationships/slideLayout" Target="../slideLayouts/slideLayout13.xml"/>
</Relationships>
</file>

<file path=ppt/slides/_rels/slide246.xml.rels><?xml version="1.0" encoding="UTF-8"?>
<Relationships xmlns="http://schemas.openxmlformats.org/package/2006/relationships"><Relationship Id="rId1" Type="http://schemas.openxmlformats.org/officeDocument/2006/relationships/image" Target="../media/image239.png"/><Relationship Id="rId2" Type="http://schemas.openxmlformats.org/officeDocument/2006/relationships/slideLayout" Target="../slideLayouts/slideLayout13.xml"/>
</Relationships>
</file>

<file path=ppt/slides/_rels/slide2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5.xml.rels><?xml version="1.0" encoding="UTF-8"?>
<Relationships xmlns="http://schemas.openxmlformats.org/package/2006/relationships"><Relationship Id="rId1" Type="http://schemas.openxmlformats.org/officeDocument/2006/relationships/image" Target="../media/image240.png"/><Relationship Id="rId2" Type="http://schemas.openxmlformats.org/officeDocument/2006/relationships/slideLayout" Target="../slideLayouts/slideLayout13.xml"/>
</Relationships>
</file>

<file path=ppt/slides/_rels/slide256.xml.rels><?xml version="1.0" encoding="UTF-8"?>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13.xml"/>
</Relationships>
</file>

<file path=ppt/slides/_rels/slide257.xml.rels><?xml version="1.0" encoding="UTF-8"?>
<Relationships xmlns="http://schemas.openxmlformats.org/package/2006/relationships"><Relationship Id="rId1" Type="http://schemas.openxmlformats.org/officeDocument/2006/relationships/image" Target="../media/image242.png"/><Relationship Id="rId2" Type="http://schemas.openxmlformats.org/officeDocument/2006/relationships/slideLayout" Target="../slideLayouts/slideLayout13.xml"/>
</Relationships>
</file>

<file path=ppt/slides/_rels/slide258.xml.rels><?xml version="1.0" encoding="UTF-8"?>
<Relationships xmlns="http://schemas.openxmlformats.org/package/2006/relationships"><Relationship Id="rId1" Type="http://schemas.openxmlformats.org/officeDocument/2006/relationships/image" Target="../media/image243.png"/><Relationship Id="rId2" Type="http://schemas.openxmlformats.org/officeDocument/2006/relationships/slideLayout" Target="../slideLayouts/slideLayout13.xml"/>
</Relationships>
</file>

<file path=ppt/slides/_rels/slide259.xml.rels><?xml version="1.0" encoding="UTF-8"?>
<Relationships xmlns="http://schemas.openxmlformats.org/package/2006/relationships"><Relationship Id="rId1" Type="http://schemas.openxmlformats.org/officeDocument/2006/relationships/image" Target="../media/image244.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localhost:4200/" TargetMode="External"/><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260.xml.rels><?xml version="1.0" encoding="UTF-8"?>
<Relationships xmlns="http://schemas.openxmlformats.org/package/2006/relationships"><Relationship Id="rId1" Type="http://schemas.openxmlformats.org/officeDocument/2006/relationships/image" Target="../media/image245.png"/><Relationship Id="rId2" Type="http://schemas.openxmlformats.org/officeDocument/2006/relationships/image" Target="../media/image246.png"/><Relationship Id="rId3" Type="http://schemas.openxmlformats.org/officeDocument/2006/relationships/slideLayout" Target="../slideLayouts/slideLayout13.xml"/>
</Relationships>
</file>

<file path=ppt/slides/_rels/slide261.xml.rels><?xml version="1.0" encoding="UTF-8"?>
<Relationships xmlns="http://schemas.openxmlformats.org/package/2006/relationships"><Relationship Id="rId1" Type="http://schemas.openxmlformats.org/officeDocument/2006/relationships/image" Target="../media/image247.png"/><Relationship Id="rId2" Type="http://schemas.openxmlformats.org/officeDocument/2006/relationships/slideLayout" Target="../slideLayouts/slideLayout13.xml"/>
</Relationships>
</file>

<file path=ppt/slides/_rels/slide262.xml.rels><?xml version="1.0" encoding="UTF-8"?>
<Relationships xmlns="http://schemas.openxmlformats.org/package/2006/relationships"><Relationship Id="rId1" Type="http://schemas.openxmlformats.org/officeDocument/2006/relationships/image" Target="../media/image248.png"/><Relationship Id="rId2" Type="http://schemas.openxmlformats.org/officeDocument/2006/relationships/slideLayout" Target="../slideLayouts/slideLayout13.xml"/>
</Relationships>
</file>

<file path=ppt/slides/_rels/slide263.xml.rels><?xml version="1.0" encoding="UTF-8"?>
<Relationships xmlns="http://schemas.openxmlformats.org/package/2006/relationships"><Relationship Id="rId1" Type="http://schemas.openxmlformats.org/officeDocument/2006/relationships/hyperlink" Target="https://dev.to/uilicious/javascript-array-push-is-945x-faster-than-array-concat-1oki" TargetMode="External"/><Relationship Id="rId2" Type="http://schemas.openxmlformats.org/officeDocument/2006/relationships/slideLayout" Target="../slideLayouts/slideLayout13.xml"/>
</Relationships>
</file>

<file path=ppt/slides/_rels/slide264.xml.rels><?xml version="1.0" encoding="UTF-8"?>
<Relationships xmlns="http://schemas.openxmlformats.org/package/2006/relationships"><Relationship Id="rId1" Type="http://schemas.openxmlformats.org/officeDocument/2006/relationships/hyperlink" Target="https://developer.mozilla.org/en-US/docs/Glossary/First_paint" TargetMode="External"/><Relationship Id="rId2" Type="http://schemas.openxmlformats.org/officeDocument/2006/relationships/hyperlink" Target="https://developer.mozilla.org/en-US/docs/Glossary/First_contentful_paint" TargetMode="External"/><Relationship Id="rId3" Type="http://schemas.openxmlformats.org/officeDocument/2006/relationships/hyperlink" Target="https://developer.mozilla.org/en-US/docs/Glossary/first_meaningful_paint" TargetMode="External"/><Relationship Id="rId4" Type="http://schemas.openxmlformats.org/officeDocument/2006/relationships/hyperlink" Target="https://developer.mozilla.org/en-US/docs/Glossary/time_to_first_byte" TargetMode="External"/><Relationship Id="rId5" Type="http://schemas.openxmlformats.org/officeDocument/2006/relationships/hyperlink" Target="https://developer.mozilla.org/en-US/docs/Glossary/Time_to_interactive" TargetMode="External"/><Relationship Id="rId6" Type="http://schemas.openxmlformats.org/officeDocument/2006/relationships/hyperlink" Target="https://developer.mozilla.org/en-US/docs/Web/API/Long_Tasks_API" TargetMode="External"/><Relationship Id="rId7" Type="http://schemas.openxmlformats.org/officeDocument/2006/relationships/hyperlink" Target="https://developer.mozilla.org/en-US/docs/Glossary/First_input_delay" TargetMode="External"/><Relationship Id="rId8" Type="http://schemas.openxmlformats.org/officeDocument/2006/relationships/slideLayout" Target="../slideLayouts/slideLayout13.xml"/>
</Relationships>
</file>

<file path=ppt/slides/_rels/slide265.xml.rels><?xml version="1.0" encoding="UTF-8"?>
<Relationships xmlns="http://schemas.openxmlformats.org/package/2006/relationships"><Relationship Id="rId1" Type="http://schemas.openxmlformats.org/officeDocument/2006/relationships/hyperlink" Target="https://developers.google.com/web/tools/lighthouse/" TargetMode="External"/><Relationship Id="rId2" Type="http://schemas.openxmlformats.org/officeDocument/2006/relationships/image" Target="../media/image249.png"/><Relationship Id="rId3" Type="http://schemas.openxmlformats.org/officeDocument/2006/relationships/slideLayout" Target="../slideLayouts/slideLayout13.xml"/>
</Relationships>
</file>

<file path=ppt/slides/_rels/slide266.xml.rels><?xml version="1.0" encoding="UTF-8"?>
<Relationships xmlns="http://schemas.openxmlformats.org/package/2006/relationships"><Relationship Id="rId1" Type="http://schemas.openxmlformats.org/officeDocument/2006/relationships/hyperlink" Target="https://developers.google.com/speed/pagespeed/insights/" TargetMode="External"/><Relationship Id="rId2" Type="http://schemas.openxmlformats.org/officeDocument/2006/relationships/hyperlink" Target="https://github.com/kangax/html-minifier" TargetMode="External"/><Relationship Id="rId3" Type="http://schemas.openxmlformats.org/officeDocument/2006/relationships/hyperlink" Target="https://www.phpied.com/cssmin-js/" TargetMode="External"/><Relationship Id="rId4" Type="http://schemas.openxmlformats.org/officeDocument/2006/relationships/hyperlink" Target="https://developer.chrome.com/docs/devtools/coverage/" TargetMode="External"/><Relationship Id="rId5" Type="http://schemas.openxmlformats.org/officeDocument/2006/relationships/hyperlink" Target="https://yui.github.io/yuicompressor/" TargetMode="External"/><Relationship Id="rId6" Type="http://schemas.openxmlformats.org/officeDocument/2006/relationships/hyperlink" Target="https://www.crockford.com/jsmin.html" TargetMode="External"/><Relationship Id="rId7" Type="http://schemas.openxmlformats.org/officeDocument/2006/relationships/hyperlink" Target="https://developer.chrome.com/docs/devtools/coverage/" TargetMode="External"/><Relationship Id="rId8" Type="http://schemas.openxmlformats.org/officeDocument/2006/relationships/slideLayout" Target="../slideLayouts/slideLayout13.xml"/>
</Relationships>
</file>

<file path=ppt/slides/_rels/slide2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4.xml.rels><?xml version="1.0" encoding="UTF-8"?>
<Relationships xmlns="http://schemas.openxmlformats.org/package/2006/relationships"><Relationship Id="rId1" Type="http://schemas.openxmlformats.org/officeDocument/2006/relationships/hyperlink" Target="https://angular.io/api/animations/state" TargetMode="External"/><Relationship Id="rId2" Type="http://schemas.openxmlformats.org/officeDocument/2006/relationships/hyperlink" Target="https://angular.io/api/animations/style" TargetMode="External"/><Relationship Id="rId3" Type="http://schemas.openxmlformats.org/officeDocument/2006/relationships/hyperlink" Target="https://angular.io/api/animations/style" TargetMode="External"/><Relationship Id="rId4" Type="http://schemas.openxmlformats.org/officeDocument/2006/relationships/slideLayout" Target="../slideLayouts/slideLayout13.xml"/>
</Relationships>
</file>

<file path=ppt/slides/_rels/slide2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6.xml.rels><?xml version="1.0" encoding="UTF-8"?>
<Relationships xmlns="http://schemas.openxmlformats.org/package/2006/relationships"><Relationship Id="rId1" Type="http://schemas.openxmlformats.org/officeDocument/2006/relationships/image" Target="../media/image250.png"/><Relationship Id="rId2" Type="http://schemas.openxmlformats.org/officeDocument/2006/relationships/image" Target="../media/image251.png"/><Relationship Id="rId3" Type="http://schemas.openxmlformats.org/officeDocument/2006/relationships/image" Target="../media/image252.png"/><Relationship Id="rId4" Type="http://schemas.openxmlformats.org/officeDocument/2006/relationships/slideLayout" Target="../slideLayouts/slideLayout13.xml"/>
</Relationships>
</file>

<file path=ppt/slides/_rels/slide277.xml.rels><?xml version="1.0" encoding="UTF-8"?>
<Relationships xmlns="http://schemas.openxmlformats.org/package/2006/relationships"><Relationship Id="rId1" Type="http://schemas.openxmlformats.org/officeDocument/2006/relationships/image" Target="../media/image253.png"/><Relationship Id="rId2" Type="http://schemas.openxmlformats.org/officeDocument/2006/relationships/image" Target="../media/image254.png"/><Relationship Id="rId3" Type="http://schemas.openxmlformats.org/officeDocument/2006/relationships/slideLayout" Target="../slideLayouts/slideLayout25.xml"/>
</Relationships>
</file>

<file path=ppt/slides/_rels/slide278.xml.rels><?xml version="1.0" encoding="UTF-8"?>
<Relationships xmlns="http://schemas.openxmlformats.org/package/2006/relationships"><Relationship Id="rId1" Type="http://schemas.openxmlformats.org/officeDocument/2006/relationships/image" Target="../media/image255.png"/><Relationship Id="rId2" Type="http://schemas.openxmlformats.org/officeDocument/2006/relationships/image" Target="../media/image256.png"/><Relationship Id="rId3" Type="http://schemas.openxmlformats.org/officeDocument/2006/relationships/slideLayout" Target="../slideLayouts/slideLayout25.xml"/>
</Relationships>
</file>

<file path=ppt/slides/_rels/slide2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2.xml.rels><?xml version="1.0" encoding="UTF-8"?>
<Relationships xmlns="http://schemas.openxmlformats.org/package/2006/relationships"><Relationship Id="rId1" Type="http://schemas.openxmlformats.org/officeDocument/2006/relationships/hyperlink" Target="https://developer.mozilla.org/en-US/docs/Web/API/Web_Workers_API" TargetMode="External"/><Relationship Id="rId2" Type="http://schemas.openxmlformats.org/officeDocument/2006/relationships/slideLayout" Target="../slideLayouts/slideLayout13.xml"/>
</Relationships>
</file>

<file path=ppt/slides/_rels/slide2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hyperlink" Target="https://hackr.io/tutorials/learn-software-design-patterns" TargetMode="External"/><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hyperlink" Target="https://www.mongodb.com/mern-stack" TargetMode="External"/><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s://angular.io/api/router/Router" TargetMode="External"/><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angular.io/api/core/NgModule" TargetMode="External"/><Relationship Id="rId2" Type="http://schemas.openxmlformats.org/officeDocument/2006/relationships/hyperlink" Target="https://angular.io/api/core/NgModule" TargetMode="External"/><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hyperlink" Target="https://angular.io/guide/built-in-directives#built-in-attribute-directives" TargetMode="External"/><Relationship Id="rId2" Type="http://schemas.openxmlformats.org/officeDocument/2006/relationships/hyperlink" Target="https://angular.io/guide/built-in-directives#built-in-structural-directives" TargetMode="External"/><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hyperlink" Target="http://localhost:4200/assets/test.json" TargetMode="External"/><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hyperlink" Target="https://angular.io/guide/glossary#workspace" TargetMode="External"/><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https://www.typescriptlang.org/" TargetMode="External"/><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hyperlink" Target="https://angular.io/guide/built-in-directives#built-in-attribute-directives" TargetMode="External"/><Relationship Id="rId2" Type="http://schemas.openxmlformats.org/officeDocument/2006/relationships/hyperlink" Target="https://angular.io/guide/built-in-directives#built-in-structural-directives" TargetMode="External"/><Relationship Id="rId3"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hyperlink" Target="https://angular.io/guide/built-in-directives#ngClass" TargetMode="External"/><Relationship Id="rId2" Type="http://schemas.openxmlformats.org/officeDocument/2006/relationships/hyperlink" Target="https://angular.io/guide/built-in-directives#ngstyle" TargetMode="External"/><Relationship Id="rId3" Type="http://schemas.openxmlformats.org/officeDocument/2006/relationships/hyperlink" Target="https://angular.io/guide/built-in-directives#ngModel" TargetMode="External"/><Relationship Id="rId4" Type="http://schemas.openxmlformats.org/officeDocument/2006/relationships/hyperlink" Target="https://angular.io/guide/built-in-directives#ngIf" TargetMode="External"/><Relationship Id="rId5" Type="http://schemas.openxmlformats.org/officeDocument/2006/relationships/hyperlink" Target="https://angular.io/guide/built-in-directives#ngFor" TargetMode="External"/><Relationship Id="rId6" Type="http://schemas.openxmlformats.org/officeDocument/2006/relationships/hyperlink" Target="https://angular.io/guide/built-in-directives#ngSwitch" TargetMode="External"/><Relationship Id="rId7"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685800" y="2130480"/>
            <a:ext cx="7768800" cy="1466280"/>
          </a:xfrm>
          <a:prstGeom prst="rect">
            <a:avLst/>
          </a:prstGeom>
          <a:noFill/>
          <a:ln w="0">
            <a:noFill/>
          </a:ln>
        </p:spPr>
        <p:txBody>
          <a:bodyPr numCol="1" spcCol="0" lIns="0" rIns="0" tIns="0" bIns="0" anchor="ctr">
            <a:noAutofit/>
          </a:bodyPr>
          <a:p>
            <a:pPr algn="ctr">
              <a:lnSpc>
                <a:spcPct val="100000"/>
              </a:lnSpc>
              <a:buNone/>
            </a:pPr>
            <a:r>
              <a:rPr b="0" lang="en-US" sz="4400" spc="-1" strike="noStrike">
                <a:solidFill>
                  <a:srgbClr val="000000"/>
                </a:solidFill>
                <a:latin typeface="Calibri"/>
              </a:rPr>
              <a:t>Angular</a:t>
            </a:r>
            <a:endParaRPr b="0" lang="en-IN" sz="4400" spc="-1" strike="noStrike">
              <a:latin typeface="Arial"/>
            </a:endParaRPr>
          </a:p>
        </p:txBody>
      </p:sp>
      <p:sp>
        <p:nvSpPr>
          <p:cNvPr id="124" name="PlaceHolder 2"/>
          <p:cNvSpPr>
            <a:spLocks noGrp="1"/>
          </p:cNvSpPr>
          <p:nvPr>
            <p:ph type="subTitle"/>
          </p:nvPr>
        </p:nvSpPr>
        <p:spPr>
          <a:xfrm>
            <a:off x="1371600" y="3886200"/>
            <a:ext cx="6397200" cy="1748880"/>
          </a:xfrm>
          <a:prstGeom prst="rect">
            <a:avLst/>
          </a:prstGeom>
          <a:noFill/>
          <a:ln w="0">
            <a:noFill/>
          </a:ln>
        </p:spPr>
        <p:txBody>
          <a:bodyPr numCol="1" spcCol="0" lIns="0" rIns="0" tIns="0" bIns="0" anchor="t">
            <a:normAutofit/>
          </a:bodyPr>
          <a:p>
            <a:pPr algn="ctr">
              <a:buNone/>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rmAutofit/>
          </a:bodyPr>
          <a:p>
            <a:pPr algn="ctr">
              <a:lnSpc>
                <a:spcPct val="100000"/>
              </a:lnSpc>
              <a:buNone/>
            </a:pPr>
            <a:r>
              <a:rPr b="0" lang="en-US" sz="4400" spc="-1" strike="noStrike">
                <a:solidFill>
                  <a:srgbClr val="000000"/>
                </a:solidFill>
                <a:latin typeface="Calibri"/>
              </a:rPr>
              <a:t>Features of  Angular 2</a:t>
            </a:r>
            <a:endParaRPr b="0" lang="en-IN" sz="4400" spc="-1" strike="noStrike">
              <a:latin typeface="Arial"/>
            </a:endParaRPr>
          </a:p>
        </p:txBody>
      </p:sp>
      <p:pic>
        <p:nvPicPr>
          <p:cNvPr id="142" name="" descr=""/>
          <p:cNvPicPr/>
          <p:nvPr/>
        </p:nvPicPr>
        <p:blipFill>
          <a:blip r:embed="rId1"/>
          <a:stretch/>
        </p:blipFill>
        <p:spPr>
          <a:xfrm>
            <a:off x="1672920" y="1687680"/>
            <a:ext cx="6064560" cy="4948560"/>
          </a:xfrm>
          <a:prstGeom prst="rect">
            <a:avLst/>
          </a:prstGeom>
          <a:ln w="0">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*ngIf</a:t>
            </a:r>
            <a:endParaRPr b="0" lang="en-IN" sz="4400" spc="-1" strike="noStrike">
              <a:latin typeface="Arial"/>
            </a:endParaRPr>
          </a:p>
        </p:txBody>
      </p:sp>
      <p:sp>
        <p:nvSpPr>
          <p:cNvPr id="378"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ngIf is used for conditinal rendering.</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Based on a condition, lets display the text on the browser.</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the app.component.ts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app.component.html, add the following code:</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379" name="Picture 2" descr=""/>
          <p:cNvPicPr/>
          <p:nvPr/>
        </p:nvPicPr>
        <p:blipFill>
          <a:blip r:embed="rId1"/>
          <a:stretch/>
        </p:blipFill>
        <p:spPr>
          <a:xfrm>
            <a:off x="6948360" y="2244600"/>
            <a:ext cx="2101320" cy="2331720"/>
          </a:xfrm>
          <a:prstGeom prst="rect">
            <a:avLst/>
          </a:prstGeom>
          <a:ln w="0">
            <a:noFill/>
          </a:ln>
        </p:spPr>
      </p:pic>
      <p:pic>
        <p:nvPicPr>
          <p:cNvPr id="380" name="Picture 3" descr=""/>
          <p:cNvPicPr/>
          <p:nvPr/>
        </p:nvPicPr>
        <p:blipFill>
          <a:blip r:embed="rId2"/>
          <a:stretch/>
        </p:blipFill>
        <p:spPr>
          <a:xfrm>
            <a:off x="971640" y="4946760"/>
            <a:ext cx="5109840" cy="1907640"/>
          </a:xfrm>
          <a:prstGeom prst="rect">
            <a:avLst/>
          </a:prstGeom>
          <a:ln w="0">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ngIf  for toggling</a:t>
            </a:r>
            <a:endParaRPr b="0" lang="en-IN" sz="4400" spc="-1" strike="noStrike">
              <a:latin typeface="Arial"/>
            </a:endParaRPr>
          </a:p>
        </p:txBody>
      </p:sp>
      <p:sp>
        <p:nvSpPr>
          <p:cNvPr id="382"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app.component.ts, define a variable</a:t>
            </a: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app.component.html </a:t>
            </a:r>
            <a:r>
              <a:rPr b="0" lang="en-US" sz="2000" spc="-1" strike="noStrike">
                <a:solidFill>
                  <a:srgbClr val="000000"/>
                </a:solidFill>
                <a:latin typeface="Wingdings"/>
              </a:rPr>
              <a:t></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Output will be :   </a:t>
            </a:r>
            <a:endParaRPr b="0" lang="en-IN" sz="2000" spc="-1" strike="noStrike">
              <a:latin typeface="Arial"/>
            </a:endParaRPr>
          </a:p>
        </p:txBody>
      </p:sp>
      <p:pic>
        <p:nvPicPr>
          <p:cNvPr id="383" name="Picture 2" descr=""/>
          <p:cNvPicPr/>
          <p:nvPr/>
        </p:nvPicPr>
        <p:blipFill>
          <a:blip r:embed="rId1"/>
          <a:stretch/>
        </p:blipFill>
        <p:spPr>
          <a:xfrm>
            <a:off x="5148360" y="1557360"/>
            <a:ext cx="2060280" cy="528120"/>
          </a:xfrm>
          <a:prstGeom prst="rect">
            <a:avLst/>
          </a:prstGeom>
          <a:ln w="0">
            <a:noFill/>
          </a:ln>
        </p:spPr>
      </p:pic>
      <p:pic>
        <p:nvPicPr>
          <p:cNvPr id="384" name="Picture 3" descr=""/>
          <p:cNvPicPr/>
          <p:nvPr/>
        </p:nvPicPr>
        <p:blipFill>
          <a:blip r:embed="rId2"/>
          <a:stretch/>
        </p:blipFill>
        <p:spPr>
          <a:xfrm>
            <a:off x="3925800" y="2328840"/>
            <a:ext cx="4276440" cy="1285560"/>
          </a:xfrm>
          <a:prstGeom prst="rect">
            <a:avLst/>
          </a:prstGeom>
          <a:ln w="0">
            <a:noFill/>
          </a:ln>
        </p:spPr>
      </p:pic>
      <p:pic>
        <p:nvPicPr>
          <p:cNvPr id="385" name="Picture 4" descr=""/>
          <p:cNvPicPr/>
          <p:nvPr/>
        </p:nvPicPr>
        <p:blipFill>
          <a:blip r:embed="rId3"/>
          <a:stretch/>
        </p:blipFill>
        <p:spPr>
          <a:xfrm>
            <a:off x="611280" y="5157720"/>
            <a:ext cx="4196880" cy="1215720"/>
          </a:xfrm>
          <a:prstGeom prst="rect">
            <a:avLst/>
          </a:prstGeom>
          <a:ln w="0">
            <a:noFill/>
          </a:ln>
        </p:spPr>
      </p:pic>
      <p:pic>
        <p:nvPicPr>
          <p:cNvPr id="386" name="Picture 5" descr=""/>
          <p:cNvPicPr/>
          <p:nvPr/>
        </p:nvPicPr>
        <p:blipFill>
          <a:blip r:embed="rId4"/>
          <a:stretch/>
        </p:blipFill>
        <p:spPr>
          <a:xfrm>
            <a:off x="4859280" y="4365720"/>
            <a:ext cx="3901680" cy="2310840"/>
          </a:xfrm>
          <a:prstGeom prst="rect">
            <a:avLst/>
          </a:prstGeom>
          <a:ln w="0">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*ngIf for displaying Login or register button.</a:t>
            </a:r>
            <a:endParaRPr b="0" lang="en-IN" sz="4400" spc="-1" strike="noStrike">
              <a:latin typeface="Arial"/>
            </a:endParaRPr>
          </a:p>
        </p:txBody>
      </p:sp>
      <p:sp>
        <p:nvSpPr>
          <p:cNvPr id="388"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app.component.ts </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App.component.html </a:t>
            </a:r>
            <a:r>
              <a:rPr b="0" lang="en-US" sz="2000" spc="-1" strike="noStrike">
                <a:solidFill>
                  <a:srgbClr val="000000"/>
                </a:solidFill>
                <a:latin typeface="Wingdings"/>
              </a:rPr>
              <a:t></a:t>
            </a:r>
            <a:r>
              <a:rPr b="0" lang="en-US" sz="2000" spc="-1" strike="noStrike">
                <a:solidFill>
                  <a:srgbClr val="000000"/>
                </a:solidFill>
                <a:latin typeface="Calibri"/>
              </a:rPr>
              <a:t> </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Output is: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389" name="Picture 2" descr=""/>
          <p:cNvPicPr/>
          <p:nvPr/>
        </p:nvPicPr>
        <p:blipFill>
          <a:blip r:embed="rId1"/>
          <a:stretch/>
        </p:blipFill>
        <p:spPr>
          <a:xfrm>
            <a:off x="4572000" y="1628640"/>
            <a:ext cx="1553760" cy="2058480"/>
          </a:xfrm>
          <a:prstGeom prst="rect">
            <a:avLst/>
          </a:prstGeom>
          <a:ln w="0">
            <a:noFill/>
          </a:ln>
        </p:spPr>
      </p:pic>
      <p:pic>
        <p:nvPicPr>
          <p:cNvPr id="390" name="Picture 3" descr=""/>
          <p:cNvPicPr/>
          <p:nvPr/>
        </p:nvPicPr>
        <p:blipFill>
          <a:blip r:embed="rId2"/>
          <a:stretch/>
        </p:blipFill>
        <p:spPr>
          <a:xfrm>
            <a:off x="3473280" y="3718080"/>
            <a:ext cx="5643000" cy="1794960"/>
          </a:xfrm>
          <a:prstGeom prst="rect">
            <a:avLst/>
          </a:prstGeom>
          <a:ln w="0">
            <a:noFill/>
          </a:ln>
        </p:spPr>
      </p:pic>
      <p:pic>
        <p:nvPicPr>
          <p:cNvPr id="391" name="Picture 4" descr=""/>
          <p:cNvPicPr/>
          <p:nvPr/>
        </p:nvPicPr>
        <p:blipFill>
          <a:blip r:embed="rId3"/>
          <a:stretch/>
        </p:blipFill>
        <p:spPr>
          <a:xfrm>
            <a:off x="108000" y="5229360"/>
            <a:ext cx="2034720" cy="1901520"/>
          </a:xfrm>
          <a:prstGeom prst="rect">
            <a:avLst/>
          </a:prstGeom>
          <a:ln w="0">
            <a:noFill/>
          </a:ln>
        </p:spPr>
      </p:pic>
      <p:pic>
        <p:nvPicPr>
          <p:cNvPr id="392" name="Picture 5" descr=""/>
          <p:cNvPicPr/>
          <p:nvPr/>
        </p:nvPicPr>
        <p:blipFill>
          <a:blip r:embed="rId4"/>
          <a:stretch/>
        </p:blipFill>
        <p:spPr>
          <a:xfrm>
            <a:off x="6804000" y="5019840"/>
            <a:ext cx="2187000" cy="2006280"/>
          </a:xfrm>
          <a:prstGeom prst="rect">
            <a:avLst/>
          </a:prstGeom>
          <a:ln w="0">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ngSwitch.</a:t>
            </a:r>
            <a:endParaRPr b="0" lang="en-IN" sz="4400" spc="-1" strike="noStrike">
              <a:latin typeface="Arial"/>
            </a:endParaRPr>
          </a:p>
        </p:txBody>
      </p:sp>
      <p:sp>
        <p:nvSpPr>
          <p:cNvPr id="394"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Based on strData, its corresponding case is selected and displayed.</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&lt;input type="text" [(ngModel)]="strData"&gt;</a:t>
            </a: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&lt;div [ngSwitch]="strData"&gt;</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   </a:t>
            </a:r>
            <a:r>
              <a:rPr b="0" lang="en-IN" sz="2000" spc="-1" strike="noStrike">
                <a:solidFill>
                  <a:srgbClr val="000000"/>
                </a:solidFill>
                <a:latin typeface="Calibri"/>
              </a:rPr>
              <a:t>&lt;div *ngSwitchCase="1"&gt;One&lt;/div&gt;</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   </a:t>
            </a:r>
            <a:r>
              <a:rPr b="0" lang="en-IN" sz="2000" spc="-1" strike="noStrike">
                <a:solidFill>
                  <a:srgbClr val="000000"/>
                </a:solidFill>
                <a:latin typeface="Calibri"/>
              </a:rPr>
              <a:t>&lt;div *ngSwitchCase="2"&gt;Two&lt;/div&gt;</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   </a:t>
            </a:r>
            <a:r>
              <a:rPr b="0" lang="en-IN" sz="2000" spc="-1" strike="noStrike">
                <a:solidFill>
                  <a:srgbClr val="000000"/>
                </a:solidFill>
                <a:latin typeface="Calibri"/>
              </a:rPr>
              <a:t>&lt;div *ngSwitchCase="3"&gt;Three&lt;/div&gt;</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   </a:t>
            </a:r>
            <a:r>
              <a:rPr b="0" lang="en-IN" sz="2000" spc="-1" strike="noStrike">
                <a:solidFill>
                  <a:srgbClr val="000000"/>
                </a:solidFill>
                <a:latin typeface="Calibri"/>
              </a:rPr>
              <a:t>&lt;div *ngSwitchCase="4"&gt;Four&lt;/div&gt;</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   </a:t>
            </a:r>
            <a:r>
              <a:rPr b="0" lang="en-IN" sz="2000" spc="-1" strike="noStrike">
                <a:solidFill>
                  <a:srgbClr val="000000"/>
                </a:solidFill>
                <a:latin typeface="Calibri"/>
              </a:rPr>
              <a:t>&lt;div *ngSwitchCase="5"&gt;Five&lt;/div&gt;</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   </a:t>
            </a:r>
            <a:r>
              <a:rPr b="0" lang="en-IN" sz="2000" spc="-1" strike="noStrike">
                <a:solidFill>
                  <a:srgbClr val="000000"/>
                </a:solidFill>
                <a:latin typeface="Calibri"/>
              </a:rPr>
              <a:t>&lt;div *ngSwitchDefault&gt;This is default...&lt;/div&gt; </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&lt;/div&gt;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Custom Attribute Directive</a:t>
            </a:r>
            <a:endParaRPr b="0" lang="en-IN" sz="4400" spc="-1" strike="noStrike">
              <a:latin typeface="Arial"/>
            </a:endParaRPr>
          </a:p>
        </p:txBody>
      </p:sp>
      <p:sp>
        <p:nvSpPr>
          <p:cNvPr id="396"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We can define our own attribute directives.  </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Generate a directive as given below:</a:t>
            </a: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In App.component.html</a:t>
            </a: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tabLst>
                <a:tab algn="l" pos="0"/>
              </a:tabLst>
            </a:pPr>
            <a:r>
              <a:rPr b="0" lang="en-IN" sz="3200" spc="-1" strike="noStrike">
                <a:solidFill>
                  <a:srgbClr val="000000"/>
                </a:solidFill>
                <a:latin typeface="Calibri"/>
              </a:rPr>
              <a:t>      </a:t>
            </a:r>
            <a:endParaRPr b="0" lang="en-IN" sz="3200" spc="-1" strike="noStrike">
              <a:latin typeface="Arial"/>
            </a:endParaRPr>
          </a:p>
          <a:p>
            <a:pPr>
              <a:lnSpc>
                <a:spcPct val="100000"/>
              </a:lnSpc>
              <a:spcBef>
                <a:spcPts val="641"/>
              </a:spcBef>
              <a:buNone/>
              <a:tabLst>
                <a:tab algn="l" pos="0"/>
              </a:tabLst>
            </a:pPr>
            <a:endParaRPr b="0" lang="en-IN" sz="3200" spc="-1" strike="noStrike">
              <a:latin typeface="Arial"/>
            </a:endParaRPr>
          </a:p>
          <a:p>
            <a:pPr>
              <a:lnSpc>
                <a:spcPct val="100000"/>
              </a:lnSpc>
              <a:spcBef>
                <a:spcPts val="641"/>
              </a:spcBef>
              <a:buNone/>
              <a:tabLst>
                <a:tab algn="l" pos="0"/>
              </a:tabLst>
            </a:pPr>
            <a:r>
              <a:rPr b="0" lang="en-IN" sz="3200" spc="-1" strike="noStrike">
                <a:solidFill>
                  <a:srgbClr val="000000"/>
                </a:solidFill>
                <a:latin typeface="Calibri"/>
              </a:rPr>
              <a:t>    </a:t>
            </a:r>
            <a:endParaRPr b="0" lang="en-IN" sz="3200" spc="-1" strike="noStrike">
              <a:latin typeface="Arial"/>
            </a:endParaRPr>
          </a:p>
        </p:txBody>
      </p:sp>
      <p:pic>
        <p:nvPicPr>
          <p:cNvPr id="397" name="Picture 4" descr=""/>
          <p:cNvPicPr/>
          <p:nvPr/>
        </p:nvPicPr>
        <p:blipFill>
          <a:blip r:embed="rId1"/>
          <a:stretch/>
        </p:blipFill>
        <p:spPr>
          <a:xfrm>
            <a:off x="684360" y="2852640"/>
            <a:ext cx="8211600" cy="1509120"/>
          </a:xfrm>
          <a:prstGeom prst="rect">
            <a:avLst/>
          </a:prstGeom>
          <a:ln w="0">
            <a:noFill/>
          </a:ln>
        </p:spPr>
      </p:pic>
      <p:pic>
        <p:nvPicPr>
          <p:cNvPr id="398" name="Picture 10" descr=""/>
          <p:cNvPicPr/>
          <p:nvPr/>
        </p:nvPicPr>
        <p:blipFill>
          <a:blip r:embed="rId2"/>
          <a:stretch/>
        </p:blipFill>
        <p:spPr>
          <a:xfrm>
            <a:off x="1403280" y="5327640"/>
            <a:ext cx="4454280" cy="576000"/>
          </a:xfrm>
          <a:prstGeom prst="rect">
            <a:avLst/>
          </a:prstGeom>
          <a:ln w="0">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p:nvPr>
        </p:nvSpPr>
        <p:spPr>
          <a:xfrm>
            <a:off x="457200" y="44280"/>
            <a:ext cx="8226000" cy="6078240"/>
          </a:xfrm>
          <a:prstGeom prst="rect">
            <a:avLst/>
          </a:prstGeom>
          <a:noFill/>
          <a:ln w="0">
            <a:noFill/>
          </a:ln>
        </p:spPr>
        <p:txBody>
          <a:bodyPr numCol="1" spcCol="0" lIns="90000" rIns="90000" tIns="45000" bIns="45000" anchor="t">
            <a:noAutofit/>
          </a:bodyPr>
          <a:p>
            <a:pPr>
              <a:lnSpc>
                <a:spcPct val="100000"/>
              </a:lnSpc>
              <a:spcBef>
                <a:spcPts val="641"/>
              </a:spcBef>
              <a:buNone/>
              <a:tabLst>
                <a:tab algn="l" pos="0"/>
              </a:tabLst>
            </a:pPr>
            <a:r>
              <a:rPr b="0" lang="en-IN" sz="3200" spc="-1" strike="noStrike">
                <a:solidFill>
                  <a:srgbClr val="000000"/>
                </a:solidFill>
                <a:latin typeface="Calibri"/>
              </a:rPr>
              <a:t>In HighLight.directive.ts</a:t>
            </a:r>
            <a:endParaRPr b="0" lang="en-IN" sz="3200" spc="-1" strike="noStrike">
              <a:latin typeface="Arial"/>
            </a:endParaRPr>
          </a:p>
          <a:p>
            <a:pPr>
              <a:lnSpc>
                <a:spcPct val="100000"/>
              </a:lnSpc>
              <a:spcBef>
                <a:spcPts val="641"/>
              </a:spcBef>
              <a:buNone/>
              <a:tabLst>
                <a:tab algn="l" pos="0"/>
              </a:tabLst>
            </a:pPr>
            <a:endParaRPr b="0" lang="en-IN" sz="3200" spc="-1" strike="noStrike">
              <a:latin typeface="Arial"/>
            </a:endParaRPr>
          </a:p>
          <a:p>
            <a:pPr>
              <a:lnSpc>
                <a:spcPct val="100000"/>
              </a:lnSpc>
              <a:spcBef>
                <a:spcPts val="641"/>
              </a:spcBef>
              <a:buNone/>
              <a:tabLst>
                <a:tab algn="l" pos="0"/>
              </a:tabLst>
            </a:pPr>
            <a:endParaRPr b="0" lang="en-IN" sz="3200" spc="-1" strike="noStrike">
              <a:latin typeface="Arial"/>
            </a:endParaRPr>
          </a:p>
          <a:p>
            <a:pPr>
              <a:lnSpc>
                <a:spcPct val="100000"/>
              </a:lnSpc>
              <a:spcBef>
                <a:spcPts val="641"/>
              </a:spcBef>
              <a:buNone/>
              <a:tabLst>
                <a:tab algn="l" pos="0"/>
              </a:tabLst>
            </a:pPr>
            <a:endParaRPr b="0" lang="en-IN" sz="3200" spc="-1" strike="noStrike">
              <a:latin typeface="Arial"/>
            </a:endParaRPr>
          </a:p>
          <a:p>
            <a:pPr>
              <a:lnSpc>
                <a:spcPct val="100000"/>
              </a:lnSpc>
              <a:spcBef>
                <a:spcPts val="641"/>
              </a:spcBef>
              <a:buNone/>
              <a:tabLst>
                <a:tab algn="l" pos="0"/>
              </a:tabLst>
            </a:pPr>
            <a:endParaRPr b="0" lang="en-IN" sz="3200" spc="-1" strike="noStrike">
              <a:latin typeface="Arial"/>
            </a:endParaRPr>
          </a:p>
          <a:p>
            <a:pPr>
              <a:lnSpc>
                <a:spcPct val="100000"/>
              </a:lnSpc>
              <a:spcBef>
                <a:spcPts val="641"/>
              </a:spcBef>
              <a:buNone/>
              <a:tabLst>
                <a:tab algn="l" pos="0"/>
              </a:tabLst>
            </a:pPr>
            <a:endParaRPr b="0" lang="en-IN" sz="3200" spc="-1" strike="noStrike">
              <a:latin typeface="Arial"/>
            </a:endParaRPr>
          </a:p>
          <a:p>
            <a:pPr>
              <a:lnSpc>
                <a:spcPct val="100000"/>
              </a:lnSpc>
              <a:spcBef>
                <a:spcPts val="641"/>
              </a:spcBef>
              <a:buNone/>
              <a:tabLst>
                <a:tab algn="l" pos="0"/>
              </a:tabLst>
            </a:pPr>
            <a:endParaRPr b="0" lang="en-IN" sz="3200" spc="-1" strike="noStrike">
              <a:latin typeface="Arial"/>
            </a:endParaRPr>
          </a:p>
          <a:p>
            <a:pPr>
              <a:lnSpc>
                <a:spcPct val="100000"/>
              </a:lnSpc>
              <a:spcBef>
                <a:spcPts val="641"/>
              </a:spcBef>
              <a:buNone/>
              <a:tabLst>
                <a:tab algn="l" pos="0"/>
              </a:tabLst>
            </a:pPr>
            <a:endParaRPr b="0" lang="en-IN" sz="3200" spc="-1" strike="noStrike">
              <a:latin typeface="Arial"/>
            </a:endParaRPr>
          </a:p>
          <a:p>
            <a:pPr>
              <a:lnSpc>
                <a:spcPct val="100000"/>
              </a:lnSpc>
              <a:spcBef>
                <a:spcPts val="641"/>
              </a:spcBef>
              <a:buNone/>
              <a:tabLst>
                <a:tab algn="l" pos="0"/>
              </a:tabLst>
            </a:pPr>
            <a:endParaRPr b="0" lang="en-IN" sz="3200" spc="-1" strike="noStrike">
              <a:latin typeface="Arial"/>
            </a:endParaRPr>
          </a:p>
          <a:p>
            <a:pPr>
              <a:lnSpc>
                <a:spcPct val="100000"/>
              </a:lnSpc>
              <a:spcBef>
                <a:spcPts val="400"/>
              </a:spcBef>
              <a:buNone/>
              <a:tabLst>
                <a:tab algn="l" pos="0"/>
              </a:tabLst>
            </a:pPr>
            <a:r>
              <a:rPr b="0" lang="en-US" sz="2000" spc="-1" strike="noStrike">
                <a:solidFill>
                  <a:srgbClr val="666666"/>
                </a:solidFill>
                <a:latin typeface="Roboto"/>
              </a:rPr>
              <a:t>The HostBinding &amp; HostListener are</a:t>
            </a:r>
            <a:r>
              <a:rPr b="1" lang="en-US" sz="2000" spc="-1" strike="noStrike">
                <a:solidFill>
                  <a:srgbClr val="666666"/>
                </a:solidFill>
                <a:latin typeface="Roboto"/>
              </a:rPr>
              <a:t> decorators</a:t>
            </a:r>
            <a:r>
              <a:rPr b="0" lang="en-US" sz="2000" spc="-1" strike="noStrike">
                <a:solidFill>
                  <a:srgbClr val="666666"/>
                </a:solidFill>
                <a:latin typeface="Roboto"/>
              </a:rPr>
              <a:t> in Angular. HostListener listens to host events, while HostBinding allows us to bind to a property of the host element. The host is an element on which we attach our component or directive.</a:t>
            </a:r>
            <a:endParaRPr b="0" lang="en-IN" sz="2000" spc="-1" strike="noStrike">
              <a:latin typeface="Arial"/>
            </a:endParaRPr>
          </a:p>
          <a:p>
            <a:pPr>
              <a:lnSpc>
                <a:spcPct val="100000"/>
              </a:lnSpc>
              <a:spcBef>
                <a:spcPts val="641"/>
              </a:spcBef>
              <a:buNone/>
              <a:tabLst>
                <a:tab algn="l" pos="0"/>
              </a:tabLst>
            </a:pPr>
            <a:r>
              <a:rPr b="0" lang="en-IN" sz="3200" spc="-1" strike="noStrike">
                <a:solidFill>
                  <a:srgbClr val="000000"/>
                </a:solidFill>
                <a:latin typeface="Calibri"/>
              </a:rPr>
              <a:t>    </a:t>
            </a:r>
            <a:endParaRPr b="0" lang="en-IN" sz="3200" spc="-1" strike="noStrike">
              <a:latin typeface="Arial"/>
            </a:endParaRPr>
          </a:p>
        </p:txBody>
      </p:sp>
      <p:pic>
        <p:nvPicPr>
          <p:cNvPr id="400" name="Picture 6" descr=""/>
          <p:cNvPicPr/>
          <p:nvPr/>
        </p:nvPicPr>
        <p:blipFill>
          <a:blip r:embed="rId1"/>
          <a:stretch/>
        </p:blipFill>
        <p:spPr>
          <a:xfrm>
            <a:off x="1332000" y="731880"/>
            <a:ext cx="5109840" cy="4614480"/>
          </a:xfrm>
          <a:prstGeom prst="rect">
            <a:avLst/>
          </a:prstGeom>
          <a:ln w="0">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p:nvPr>
        </p:nvSpPr>
        <p:spPr>
          <a:xfrm>
            <a:off x="457200" y="0"/>
            <a:ext cx="8226000" cy="6122520"/>
          </a:xfrm>
          <a:prstGeom prst="rect">
            <a:avLst/>
          </a:prstGeom>
          <a:noFill/>
          <a:ln w="0">
            <a:noFill/>
          </a:ln>
        </p:spPr>
        <p:txBody>
          <a:bodyPr numCol="1" spcCol="0" lIns="90000" rIns="90000" tIns="45000" bIns="45000" anchor="t">
            <a:noAutofit/>
          </a:bodyPr>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On Mouse hovering  on the text, text color and font size is changed due to HighLIght directive.</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    </a:t>
            </a:r>
            <a:endParaRPr b="0" lang="en-IN" sz="3200" spc="-1" strike="noStrike">
              <a:latin typeface="Arial"/>
            </a:endParaRPr>
          </a:p>
        </p:txBody>
      </p:sp>
      <p:pic>
        <p:nvPicPr>
          <p:cNvPr id="402" name="Picture 3" descr=""/>
          <p:cNvPicPr/>
          <p:nvPr/>
        </p:nvPicPr>
        <p:blipFill>
          <a:blip r:embed="rId1"/>
          <a:stretch/>
        </p:blipFill>
        <p:spPr>
          <a:xfrm>
            <a:off x="324000" y="549360"/>
            <a:ext cx="7487640" cy="1191960"/>
          </a:xfrm>
          <a:prstGeom prst="rect">
            <a:avLst/>
          </a:prstGeom>
          <a:ln w="0">
            <a:noFill/>
          </a:ln>
        </p:spPr>
      </p:pic>
      <p:pic>
        <p:nvPicPr>
          <p:cNvPr id="403" name="Picture 5" descr=""/>
          <p:cNvPicPr/>
          <p:nvPr/>
        </p:nvPicPr>
        <p:blipFill>
          <a:blip r:embed="rId2"/>
          <a:stretch/>
        </p:blipFill>
        <p:spPr>
          <a:xfrm>
            <a:off x="108000" y="4437000"/>
            <a:ext cx="9140400" cy="1549080"/>
          </a:xfrm>
          <a:prstGeom prst="rect">
            <a:avLst/>
          </a:prstGeom>
          <a:ln w="0">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@HostBinding.</a:t>
            </a:r>
            <a:endParaRPr b="0" lang="en-IN" sz="4400" spc="-1" strike="noStrike">
              <a:latin typeface="Arial"/>
            </a:endParaRPr>
          </a:p>
        </p:txBody>
      </p:sp>
      <p:sp>
        <p:nvSpPr>
          <p:cNvPr id="405" name="PlaceHolder 2"/>
          <p:cNvSpPr>
            <a:spLocks noGrp="1"/>
          </p:cNvSpPr>
          <p:nvPr>
            <p:ph/>
          </p:nvPr>
        </p:nvSpPr>
        <p:spPr>
          <a:xfrm>
            <a:off x="457200" y="1197000"/>
            <a:ext cx="8226000" cy="49255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1. Create a directive named Rainbow.</a:t>
            </a:r>
            <a:endParaRPr b="0" lang="en-IN" sz="2000" spc="-1" strike="noStrike">
              <a:latin typeface="Arial"/>
            </a:endParaRPr>
          </a:p>
          <a:p>
            <a:pPr>
              <a:lnSpc>
                <a:spcPct val="100000"/>
              </a:lnSpc>
              <a:spcBef>
                <a:spcPts val="641"/>
              </a:spcBef>
              <a:buNone/>
            </a:pPr>
            <a:endParaRPr b="0" lang="en-IN" sz="2000" spc="-1" strike="noStrike">
              <a:latin typeface="Arial"/>
            </a:endParaRPr>
          </a:p>
          <a:p>
            <a:pPr>
              <a:lnSpc>
                <a:spcPct val="100000"/>
              </a:lnSpc>
              <a:spcBef>
                <a:spcPts val="641"/>
              </a:spcBef>
              <a:buNone/>
            </a:pPr>
            <a:endParaRPr b="0" lang="en-IN" sz="2000" spc="-1" strike="noStrike">
              <a:latin typeface="Arial"/>
            </a:endParaRPr>
          </a:p>
          <a:p>
            <a:pPr>
              <a:lnSpc>
                <a:spcPct val="100000"/>
              </a:lnSpc>
              <a:spcBef>
                <a:spcPts val="641"/>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In App.component.html</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In App.component.css </a:t>
            </a:r>
            <a:endParaRPr b="0" lang="en-IN" sz="2000" spc="-1" strike="noStrike">
              <a:latin typeface="Arial"/>
            </a:endParaRPr>
          </a:p>
          <a:p>
            <a:pPr>
              <a:lnSpc>
                <a:spcPct val="100000"/>
              </a:lnSpc>
              <a:spcBef>
                <a:spcPts val="641"/>
              </a:spcBef>
              <a:buNone/>
            </a:pPr>
            <a:endParaRPr b="0" lang="en-IN" sz="2000" spc="-1" strike="noStrike">
              <a:latin typeface="Arial"/>
            </a:endParaRPr>
          </a:p>
          <a:p>
            <a:pPr>
              <a:lnSpc>
                <a:spcPct val="100000"/>
              </a:lnSpc>
              <a:spcBef>
                <a:spcPts val="641"/>
              </a:spcBef>
              <a:buNone/>
            </a:pPr>
            <a:endParaRPr b="0" lang="en-IN" sz="2000" spc="-1" strike="noStrike">
              <a:latin typeface="Arial"/>
            </a:endParaRPr>
          </a:p>
          <a:p>
            <a:pPr>
              <a:lnSpc>
                <a:spcPct val="100000"/>
              </a:lnSpc>
              <a:spcBef>
                <a:spcPts val="641"/>
              </a:spcBef>
              <a:buNone/>
            </a:pPr>
            <a:endParaRPr b="0" lang="en-IN" sz="2000" spc="-1" strike="noStrike">
              <a:latin typeface="Arial"/>
            </a:endParaRPr>
          </a:p>
          <a:p>
            <a:pPr>
              <a:lnSpc>
                <a:spcPct val="100000"/>
              </a:lnSpc>
              <a:spcBef>
                <a:spcPts val="641"/>
              </a:spcBef>
              <a:buNone/>
              <a:tabLst>
                <a:tab algn="l" pos="0"/>
              </a:tabLst>
            </a:pPr>
            <a:endParaRPr b="0" lang="en-IN" sz="2000" spc="-1" strike="noStrike">
              <a:latin typeface="Arial"/>
            </a:endParaRPr>
          </a:p>
          <a:p>
            <a:pPr>
              <a:lnSpc>
                <a:spcPct val="100000"/>
              </a:lnSpc>
              <a:spcBef>
                <a:spcPts val="641"/>
              </a:spcBef>
              <a:buNone/>
              <a:tabLst>
                <a:tab algn="l" pos="0"/>
              </a:tabLst>
            </a:pPr>
            <a:endParaRPr b="0" lang="en-IN" sz="2000" spc="-1" strike="noStrike">
              <a:latin typeface="Arial"/>
            </a:endParaRPr>
          </a:p>
          <a:p>
            <a:pPr>
              <a:lnSpc>
                <a:spcPct val="100000"/>
              </a:lnSpc>
              <a:spcBef>
                <a:spcPts val="641"/>
              </a:spcBef>
              <a:buNone/>
              <a:tabLst>
                <a:tab algn="l" pos="0"/>
              </a:tabLst>
            </a:pPr>
            <a:r>
              <a:rPr b="0" lang="en-IN" sz="3200" spc="-1" strike="noStrike">
                <a:solidFill>
                  <a:srgbClr val="000000"/>
                </a:solidFill>
                <a:latin typeface="Calibri"/>
              </a:rPr>
              <a:t>     </a:t>
            </a:r>
            <a:endParaRPr b="0" lang="en-IN" sz="3200" spc="-1" strike="noStrike">
              <a:latin typeface="Arial"/>
            </a:endParaRPr>
          </a:p>
        </p:txBody>
      </p:sp>
      <p:pic>
        <p:nvPicPr>
          <p:cNvPr id="406" name="Picture 4" descr=""/>
          <p:cNvPicPr/>
          <p:nvPr/>
        </p:nvPicPr>
        <p:blipFill>
          <a:blip r:embed="rId1"/>
          <a:stretch/>
        </p:blipFill>
        <p:spPr>
          <a:xfrm>
            <a:off x="1187280" y="1628640"/>
            <a:ext cx="6260760" cy="1291680"/>
          </a:xfrm>
          <a:prstGeom prst="rect">
            <a:avLst/>
          </a:prstGeom>
          <a:ln w="0">
            <a:noFill/>
          </a:ln>
        </p:spPr>
      </p:pic>
      <p:pic>
        <p:nvPicPr>
          <p:cNvPr id="407" name="Picture 6" descr=""/>
          <p:cNvPicPr/>
          <p:nvPr/>
        </p:nvPicPr>
        <p:blipFill>
          <a:blip r:embed="rId2"/>
          <a:stretch/>
        </p:blipFill>
        <p:spPr>
          <a:xfrm>
            <a:off x="900000" y="3811680"/>
            <a:ext cx="2792160" cy="1368000"/>
          </a:xfrm>
          <a:prstGeom prst="rect">
            <a:avLst/>
          </a:prstGeom>
          <a:ln w="0">
            <a:noFill/>
          </a:ln>
        </p:spPr>
      </p:pic>
      <p:pic>
        <p:nvPicPr>
          <p:cNvPr id="408" name="Picture 8" descr=""/>
          <p:cNvPicPr/>
          <p:nvPr/>
        </p:nvPicPr>
        <p:blipFill>
          <a:blip r:embed="rId3"/>
          <a:stretch/>
        </p:blipFill>
        <p:spPr>
          <a:xfrm>
            <a:off x="3492360" y="5425920"/>
            <a:ext cx="2677680" cy="1428480"/>
          </a:xfrm>
          <a:prstGeom prst="rect">
            <a:avLst/>
          </a:prstGeom>
          <a:ln w="0">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In RainbowDirective.ts</a:t>
            </a:r>
            <a:endParaRPr b="0" lang="en-IN" sz="3200" spc="-1" strike="noStrike">
              <a:latin typeface="Arial"/>
            </a:endParaRPr>
          </a:p>
          <a:p>
            <a:pPr>
              <a:lnSpc>
                <a:spcPct val="100000"/>
              </a:lnSpc>
              <a:spcBef>
                <a:spcPts val="641"/>
              </a:spcBef>
              <a:buNone/>
            </a:pPr>
            <a:endParaRPr b="0" lang="en-IN" sz="3200" spc="-1" strike="noStrike">
              <a:latin typeface="Arial"/>
            </a:endParaRPr>
          </a:p>
        </p:txBody>
      </p:sp>
      <p:pic>
        <p:nvPicPr>
          <p:cNvPr id="410" name="Picture 4" descr=""/>
          <p:cNvPicPr/>
          <p:nvPr/>
        </p:nvPicPr>
        <p:blipFill>
          <a:blip r:embed="rId1"/>
          <a:stretch/>
        </p:blipFill>
        <p:spPr>
          <a:xfrm>
            <a:off x="900000" y="731880"/>
            <a:ext cx="7548120" cy="5140080"/>
          </a:xfrm>
          <a:prstGeom prst="rect">
            <a:avLst/>
          </a:prstGeom>
          <a:ln w="0">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subTitle"/>
          </p:nvPr>
        </p:nvSpPr>
        <p:spPr>
          <a:xfrm>
            <a:off x="324000" y="260280"/>
            <a:ext cx="8492760" cy="6260760"/>
          </a:xfrm>
          <a:prstGeom prst="rect">
            <a:avLst/>
          </a:prstGeom>
          <a:noFill/>
          <a:ln w="0">
            <a:noFill/>
          </a:ln>
        </p:spPr>
        <p:txBody>
          <a:bodyPr numCol="1" spcCol="0" lIns="0" rIns="0" tIns="0" bIns="0" anchor="t">
            <a:noAutofit/>
          </a:bodyPr>
          <a:p>
            <a:pPr algn="ctr">
              <a:buNone/>
            </a:pPr>
            <a:endParaRPr b="0" lang="en-IN" sz="3200" spc="-1" strike="noStrike">
              <a:latin typeface="Arial"/>
            </a:endParaRPr>
          </a:p>
        </p:txBody>
      </p:sp>
      <p:pic>
        <p:nvPicPr>
          <p:cNvPr id="412" name="Picture 4" descr=""/>
          <p:cNvPicPr/>
          <p:nvPr/>
        </p:nvPicPr>
        <p:blipFill>
          <a:blip r:embed="rId1"/>
          <a:stretch/>
        </p:blipFill>
        <p:spPr>
          <a:xfrm>
            <a:off x="487440" y="1557360"/>
            <a:ext cx="8165520" cy="17190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rmAutofit/>
          </a:bodyPr>
          <a:p>
            <a:pPr algn="ctr">
              <a:lnSpc>
                <a:spcPct val="100000"/>
              </a:lnSpc>
              <a:buNone/>
            </a:pPr>
            <a:r>
              <a:rPr b="0" lang="en-US" sz="4400" spc="-1" strike="noStrike">
                <a:solidFill>
                  <a:srgbClr val="000000"/>
                </a:solidFill>
                <a:latin typeface="Calibri"/>
              </a:rPr>
              <a:t>Features of  Angular 2, 4, 5</a:t>
            </a:r>
            <a:endParaRPr b="0" lang="en-IN" sz="4400" spc="-1" strike="noStrike">
              <a:latin typeface="Arial"/>
            </a:endParaRPr>
          </a:p>
        </p:txBody>
      </p:sp>
      <p:pic>
        <p:nvPicPr>
          <p:cNvPr id="144" name="" descr=""/>
          <p:cNvPicPr/>
          <p:nvPr/>
        </p:nvPicPr>
        <p:blipFill>
          <a:blip r:embed="rId1"/>
          <a:stretch/>
        </p:blipFill>
        <p:spPr>
          <a:xfrm>
            <a:off x="9000" y="1539360"/>
            <a:ext cx="9141120" cy="3776400"/>
          </a:xfrm>
          <a:prstGeom prst="rect">
            <a:avLst/>
          </a:prstGeom>
          <a:ln w="0">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Custom Structural Directive.</a:t>
            </a:r>
            <a:endParaRPr b="0" lang="en-IN" sz="4400" spc="-1" strike="noStrike">
              <a:latin typeface="Arial"/>
            </a:endParaRPr>
          </a:p>
        </p:txBody>
      </p:sp>
      <p:sp>
        <p:nvSpPr>
          <p:cNvPr id="414"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Create a directive with the following command:</a:t>
            </a: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tabLst>
                <a:tab algn="l" pos="0"/>
              </a:tabLst>
            </a:pPr>
            <a:endParaRPr b="0" lang="en-IN" sz="3200" spc="-1" strike="noStrike">
              <a:latin typeface="Arial"/>
            </a:endParaRPr>
          </a:p>
        </p:txBody>
      </p:sp>
      <p:pic>
        <p:nvPicPr>
          <p:cNvPr id="415" name="Picture 4" descr=""/>
          <p:cNvPicPr/>
          <p:nvPr/>
        </p:nvPicPr>
        <p:blipFill>
          <a:blip r:embed="rId1"/>
          <a:stretch/>
        </p:blipFill>
        <p:spPr>
          <a:xfrm>
            <a:off x="1111320" y="2708280"/>
            <a:ext cx="5343120" cy="1109160"/>
          </a:xfrm>
          <a:prstGeom prst="rect">
            <a:avLst/>
          </a:prstGeom>
          <a:ln w="0">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Loop Directive.ts</a:t>
            </a:r>
            <a:endParaRPr b="0" lang="en-IN" sz="3200" spc="-1" strike="noStrike">
              <a:latin typeface="Arial"/>
            </a:endParaRPr>
          </a:p>
          <a:p>
            <a:pPr>
              <a:lnSpc>
                <a:spcPct val="100000"/>
              </a:lnSpc>
              <a:spcBef>
                <a:spcPts val="641"/>
              </a:spcBef>
              <a:buNone/>
            </a:pPr>
            <a:endParaRPr b="0" lang="en-IN" sz="3200" spc="-1" strike="noStrike">
              <a:latin typeface="Arial"/>
            </a:endParaRPr>
          </a:p>
        </p:txBody>
      </p:sp>
      <p:pic>
        <p:nvPicPr>
          <p:cNvPr id="417" name="Picture 4" descr=""/>
          <p:cNvPicPr/>
          <p:nvPr/>
        </p:nvPicPr>
        <p:blipFill>
          <a:blip r:embed="rId1"/>
          <a:stretch/>
        </p:blipFill>
        <p:spPr>
          <a:xfrm>
            <a:off x="0" y="907920"/>
            <a:ext cx="9140400" cy="4182480"/>
          </a:xfrm>
          <a:prstGeom prst="rect">
            <a:avLst/>
          </a:prstGeom>
          <a:ln w="0">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In app.component.html</a:t>
            </a: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p:txBody>
      </p:sp>
      <p:pic>
        <p:nvPicPr>
          <p:cNvPr id="419" name="Picture 4" descr=""/>
          <p:cNvPicPr/>
          <p:nvPr/>
        </p:nvPicPr>
        <p:blipFill>
          <a:blip r:embed="rId1"/>
          <a:stretch/>
        </p:blipFill>
        <p:spPr>
          <a:xfrm>
            <a:off x="826920" y="836640"/>
            <a:ext cx="6756120" cy="1672920"/>
          </a:xfrm>
          <a:prstGeom prst="rect">
            <a:avLst/>
          </a:prstGeom>
          <a:ln w="0">
            <a:noFill/>
          </a:ln>
        </p:spPr>
      </p:pic>
      <p:pic>
        <p:nvPicPr>
          <p:cNvPr id="420" name="Picture 6" descr=""/>
          <p:cNvPicPr/>
          <p:nvPr/>
        </p:nvPicPr>
        <p:blipFill>
          <a:blip r:embed="rId2"/>
          <a:stretch/>
        </p:blipFill>
        <p:spPr>
          <a:xfrm>
            <a:off x="855720" y="3287880"/>
            <a:ext cx="4584240" cy="2061720"/>
          </a:xfrm>
          <a:prstGeom prst="rect">
            <a:avLst/>
          </a:prstGeom>
          <a:ln w="0">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Angular Life Cycle Hooks.</a:t>
            </a:r>
            <a:endParaRPr b="0" lang="en-IN" sz="4400" spc="-1" strike="noStrike">
              <a:latin typeface="Arial"/>
            </a:endParaRPr>
          </a:p>
        </p:txBody>
      </p:sp>
      <p:pic>
        <p:nvPicPr>
          <p:cNvPr id="422" name="Content Placeholder 4" descr=""/>
          <p:cNvPicPr/>
          <p:nvPr/>
        </p:nvPicPr>
        <p:blipFill>
          <a:blip r:embed="rId1"/>
          <a:stretch/>
        </p:blipFill>
        <p:spPr>
          <a:xfrm>
            <a:off x="1800000" y="1080000"/>
            <a:ext cx="6044760" cy="5165280"/>
          </a:xfrm>
          <a:prstGeom prst="rect">
            <a:avLst/>
          </a:prstGeom>
          <a:ln w="0">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a:lnSpc>
                <a:spcPct val="100000"/>
              </a:lnSpc>
              <a:spcBef>
                <a:spcPts val="360"/>
              </a:spcBef>
              <a:buNone/>
              <a:tabLst>
                <a:tab algn="l" pos="0"/>
              </a:tabLst>
            </a:pPr>
            <a:r>
              <a:rPr b="1" lang="en-US" sz="1800" spc="-1" strike="noStrike">
                <a:solidFill>
                  <a:srgbClr val="000000"/>
                </a:solidFill>
                <a:latin typeface="Calibri"/>
              </a:rPr>
              <a:t>constructor</a:t>
            </a:r>
            <a:endParaRPr b="0" lang="en-IN" sz="1800" spc="-1" strike="noStrike">
              <a:latin typeface="Arial"/>
            </a:endParaRPr>
          </a:p>
          <a:p>
            <a:pPr marL="343080" indent="-343080">
              <a:lnSpc>
                <a:spcPct val="100000"/>
              </a:lnSpc>
              <a:spcBef>
                <a:spcPts val="360"/>
              </a:spcBef>
              <a:buClr>
                <a:srgbClr val="000000"/>
              </a:buClr>
              <a:buFont typeface="Arial"/>
              <a:buChar char="•"/>
              <a:tabLst>
                <a:tab algn="l" pos="0"/>
              </a:tabLst>
            </a:pPr>
            <a:r>
              <a:rPr b="0" lang="en-US" sz="1800" spc="-1" strike="noStrike">
                <a:solidFill>
                  <a:srgbClr val="000000"/>
                </a:solidFill>
                <a:latin typeface="Calibri"/>
              </a:rPr>
              <a:t>This is invoked when Angular creates a component or directive by calling new on the class.</a:t>
            </a:r>
            <a:endParaRPr b="0" lang="en-IN" sz="1800" spc="-1" strike="noStrike">
              <a:latin typeface="Arial"/>
            </a:endParaRPr>
          </a:p>
          <a:p>
            <a:pPr>
              <a:lnSpc>
                <a:spcPct val="100000"/>
              </a:lnSpc>
              <a:spcBef>
                <a:spcPts val="360"/>
              </a:spcBef>
              <a:buNone/>
              <a:tabLst>
                <a:tab algn="l" pos="0"/>
              </a:tabLst>
            </a:pPr>
            <a:endParaRPr b="0" lang="en-IN" sz="1800" spc="-1" strike="noStrike">
              <a:latin typeface="Arial"/>
            </a:endParaRPr>
          </a:p>
          <a:p>
            <a:pPr>
              <a:lnSpc>
                <a:spcPct val="100000"/>
              </a:lnSpc>
              <a:spcBef>
                <a:spcPts val="360"/>
              </a:spcBef>
              <a:buNone/>
              <a:tabLst>
                <a:tab algn="l" pos="0"/>
              </a:tabLst>
            </a:pPr>
            <a:r>
              <a:rPr b="1" lang="en-US" sz="1800" spc="-1" strike="noStrike">
                <a:solidFill>
                  <a:srgbClr val="000000"/>
                </a:solidFill>
                <a:latin typeface="Calibri"/>
              </a:rPr>
              <a:t>ngOnChanges</a:t>
            </a:r>
            <a:endParaRPr b="0" lang="en-IN" sz="1800" spc="-1" strike="noStrike">
              <a:latin typeface="Arial"/>
            </a:endParaRPr>
          </a:p>
          <a:p>
            <a:pPr marL="343080" indent="-343080">
              <a:lnSpc>
                <a:spcPct val="100000"/>
              </a:lnSpc>
              <a:spcBef>
                <a:spcPts val="360"/>
              </a:spcBef>
              <a:buClr>
                <a:srgbClr val="000000"/>
              </a:buClr>
              <a:buFont typeface="Arial"/>
              <a:buChar char="•"/>
              <a:tabLst>
                <a:tab algn="l" pos="0"/>
              </a:tabLst>
            </a:pPr>
            <a:r>
              <a:rPr b="0" lang="en-US" sz="1800" spc="-1" strike="noStrike">
                <a:solidFill>
                  <a:srgbClr val="000000"/>
                </a:solidFill>
                <a:latin typeface="Calibri"/>
              </a:rPr>
              <a:t>Invoked every time there is a change in one of th input properties of the component.</a:t>
            </a:r>
            <a:endParaRPr b="0" lang="en-IN" sz="1800" spc="-1" strike="noStrike">
              <a:latin typeface="Arial"/>
            </a:endParaRPr>
          </a:p>
          <a:p>
            <a:pPr>
              <a:lnSpc>
                <a:spcPct val="100000"/>
              </a:lnSpc>
              <a:spcBef>
                <a:spcPts val="360"/>
              </a:spcBef>
              <a:buNone/>
              <a:tabLst>
                <a:tab algn="l" pos="0"/>
              </a:tabLst>
            </a:pPr>
            <a:endParaRPr b="0" lang="en-IN" sz="1800" spc="-1" strike="noStrike">
              <a:latin typeface="Arial"/>
            </a:endParaRPr>
          </a:p>
          <a:p>
            <a:pPr>
              <a:lnSpc>
                <a:spcPct val="100000"/>
              </a:lnSpc>
              <a:spcBef>
                <a:spcPts val="360"/>
              </a:spcBef>
              <a:buNone/>
              <a:tabLst>
                <a:tab algn="l" pos="0"/>
              </a:tabLst>
            </a:pPr>
            <a:r>
              <a:rPr b="1" lang="en-US" sz="1800" spc="-1" strike="noStrike">
                <a:solidFill>
                  <a:srgbClr val="000000"/>
                </a:solidFill>
                <a:latin typeface="Calibri"/>
              </a:rPr>
              <a:t>ngOnInit</a:t>
            </a:r>
            <a:endParaRPr b="0" lang="en-IN" sz="1800" spc="-1" strike="noStrike">
              <a:latin typeface="Arial"/>
            </a:endParaRPr>
          </a:p>
          <a:p>
            <a:pPr marL="343080" indent="-343080">
              <a:lnSpc>
                <a:spcPct val="100000"/>
              </a:lnSpc>
              <a:spcBef>
                <a:spcPts val="360"/>
              </a:spcBef>
              <a:buClr>
                <a:srgbClr val="000000"/>
              </a:buClr>
              <a:buFont typeface="Arial"/>
              <a:buChar char="•"/>
              <a:tabLst>
                <a:tab algn="l" pos="0"/>
              </a:tabLst>
            </a:pPr>
            <a:r>
              <a:rPr b="0" lang="en-US" sz="1800" spc="-1" strike="noStrike">
                <a:solidFill>
                  <a:srgbClr val="000000"/>
                </a:solidFill>
                <a:latin typeface="Calibri"/>
              </a:rPr>
              <a:t>Invoked when given component has been initialized.</a:t>
            </a:r>
            <a:endParaRPr b="0" lang="en-IN" sz="1800" spc="-1" strike="noStrike">
              <a:latin typeface="Arial"/>
            </a:endParaRPr>
          </a:p>
          <a:p>
            <a:pPr marL="343080" indent="-343080">
              <a:lnSpc>
                <a:spcPct val="100000"/>
              </a:lnSpc>
              <a:spcBef>
                <a:spcPts val="360"/>
              </a:spcBef>
              <a:buClr>
                <a:srgbClr val="000000"/>
              </a:buClr>
              <a:buFont typeface="Arial"/>
              <a:buChar char="•"/>
              <a:tabLst>
                <a:tab algn="l" pos="0"/>
              </a:tabLst>
            </a:pPr>
            <a:r>
              <a:rPr b="0" lang="en-US" sz="1800" spc="-1" strike="noStrike">
                <a:solidFill>
                  <a:srgbClr val="000000"/>
                </a:solidFill>
                <a:latin typeface="Calibri"/>
              </a:rPr>
              <a:t>This hook is only called once after the first ngOnChanges</a:t>
            </a:r>
            <a:endParaRPr b="0" lang="en-IN" sz="1800" spc="-1" strike="noStrike">
              <a:latin typeface="Arial"/>
            </a:endParaRPr>
          </a:p>
          <a:p>
            <a:pPr>
              <a:lnSpc>
                <a:spcPct val="100000"/>
              </a:lnSpc>
              <a:spcBef>
                <a:spcPts val="360"/>
              </a:spcBef>
              <a:buNone/>
              <a:tabLst>
                <a:tab algn="l" pos="0"/>
              </a:tabLst>
            </a:pPr>
            <a:endParaRPr b="0" lang="en-IN" sz="1800" spc="-1" strike="noStrike">
              <a:latin typeface="Arial"/>
            </a:endParaRPr>
          </a:p>
          <a:p>
            <a:pPr>
              <a:lnSpc>
                <a:spcPct val="100000"/>
              </a:lnSpc>
              <a:spcBef>
                <a:spcPts val="360"/>
              </a:spcBef>
              <a:buNone/>
              <a:tabLst>
                <a:tab algn="l" pos="0"/>
              </a:tabLst>
            </a:pPr>
            <a:r>
              <a:rPr b="1" lang="en-US" sz="1800" spc="-1" strike="noStrike">
                <a:solidFill>
                  <a:srgbClr val="000000"/>
                </a:solidFill>
                <a:latin typeface="Calibri"/>
              </a:rPr>
              <a:t>ngDoCheck</a:t>
            </a:r>
            <a:endParaRPr b="0" lang="en-IN" sz="1800" spc="-1" strike="noStrike">
              <a:latin typeface="Arial"/>
            </a:endParaRPr>
          </a:p>
          <a:p>
            <a:pPr marL="343080" indent="-343080">
              <a:lnSpc>
                <a:spcPct val="100000"/>
              </a:lnSpc>
              <a:spcBef>
                <a:spcPts val="360"/>
              </a:spcBef>
              <a:buClr>
                <a:srgbClr val="000000"/>
              </a:buClr>
              <a:buFont typeface="Arial"/>
              <a:buChar char="•"/>
              <a:tabLst>
                <a:tab algn="l" pos="0"/>
              </a:tabLst>
            </a:pPr>
            <a:r>
              <a:rPr b="0" lang="en-US" sz="1800" spc="-1" strike="noStrike">
                <a:solidFill>
                  <a:srgbClr val="000000"/>
                </a:solidFill>
                <a:latin typeface="Calibri"/>
              </a:rPr>
              <a:t>Invoked when the change detector of the given component is invoked. It allows us to implement our own change detection algorithm for the given component.</a:t>
            </a:r>
            <a:endParaRPr b="0" lang="en-IN" sz="1800" spc="-1" strike="noStrike">
              <a:latin typeface="Arial"/>
            </a:endParaRPr>
          </a:p>
          <a:p>
            <a:pPr>
              <a:lnSpc>
                <a:spcPct val="100000"/>
              </a:lnSpc>
              <a:spcBef>
                <a:spcPts val="360"/>
              </a:spcBef>
              <a:buNone/>
              <a:tabLst>
                <a:tab algn="l" pos="0"/>
              </a:tabLst>
            </a:pPr>
            <a:endParaRPr b="0" lang="en-IN" sz="1800" spc="-1" strike="noStrike">
              <a:latin typeface="Arial"/>
            </a:endParaRPr>
          </a:p>
          <a:p>
            <a:pPr>
              <a:lnSpc>
                <a:spcPct val="100000"/>
              </a:lnSpc>
              <a:spcBef>
                <a:spcPts val="360"/>
              </a:spcBef>
              <a:buNone/>
              <a:tabLst>
                <a:tab algn="l" pos="0"/>
              </a:tabLst>
            </a:pPr>
            <a:r>
              <a:rPr b="1" lang="en-US" sz="1800" spc="-1" strike="noStrike">
                <a:solidFill>
                  <a:srgbClr val="000000"/>
                </a:solidFill>
                <a:latin typeface="Calibri"/>
              </a:rPr>
              <a:t>ngOnDestroy</a:t>
            </a:r>
            <a:endParaRPr b="0" lang="en-IN" sz="1800" spc="-1" strike="noStrike">
              <a:latin typeface="Arial"/>
            </a:endParaRPr>
          </a:p>
          <a:p>
            <a:pPr marL="343080" indent="-343080">
              <a:lnSpc>
                <a:spcPct val="100000"/>
              </a:lnSpc>
              <a:spcBef>
                <a:spcPts val="360"/>
              </a:spcBef>
              <a:buClr>
                <a:srgbClr val="000000"/>
              </a:buClr>
              <a:buFont typeface="Arial"/>
              <a:buChar char="•"/>
              <a:tabLst>
                <a:tab algn="l" pos="0"/>
              </a:tabLst>
            </a:pPr>
            <a:r>
              <a:rPr b="0" lang="en-US" sz="1800" spc="-1" strike="noStrike">
                <a:solidFill>
                  <a:srgbClr val="000000"/>
                </a:solidFill>
                <a:latin typeface="Calibri"/>
              </a:rPr>
              <a:t>This method will be invoked just before Angular destroys the component.</a:t>
            </a:r>
            <a:endParaRPr b="0" lang="en-IN" sz="1800" spc="-1" strike="noStrike">
              <a:latin typeface="Arial"/>
            </a:endParaRPr>
          </a:p>
          <a:p>
            <a:pPr marL="343080" indent="-343080">
              <a:lnSpc>
                <a:spcPct val="100000"/>
              </a:lnSpc>
              <a:spcBef>
                <a:spcPts val="360"/>
              </a:spcBef>
              <a:buClr>
                <a:srgbClr val="000000"/>
              </a:buClr>
              <a:buFont typeface="Arial"/>
              <a:buChar char="•"/>
              <a:tabLst>
                <a:tab algn="l" pos="0"/>
              </a:tabLst>
            </a:pPr>
            <a:r>
              <a:rPr b="0" lang="en-US" sz="1800" spc="-1" strike="noStrike">
                <a:solidFill>
                  <a:srgbClr val="000000"/>
                </a:solidFill>
                <a:latin typeface="Calibri"/>
              </a:rPr>
              <a:t>Use this hook to unsubscribe observables and detach event handlers to avoid memory leaks.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p:nvPr>
        </p:nvSpPr>
        <p:spPr>
          <a:xfrm>
            <a:off x="360000" y="113400"/>
            <a:ext cx="8226000" cy="6006600"/>
          </a:xfrm>
          <a:prstGeom prst="rect">
            <a:avLst/>
          </a:prstGeom>
          <a:noFill/>
          <a:ln w="0">
            <a:noFill/>
          </a:ln>
        </p:spPr>
        <p:txBody>
          <a:bodyPr numCol="1" spcCol="0" lIns="90000" rIns="90000" tIns="45000" bIns="45000" anchor="t">
            <a:noAutofit/>
          </a:bodyPr>
          <a:p>
            <a:pPr>
              <a:lnSpc>
                <a:spcPct val="100000"/>
              </a:lnSpc>
              <a:spcBef>
                <a:spcPts val="360"/>
              </a:spcBef>
              <a:buNone/>
              <a:tabLst>
                <a:tab algn="l" pos="0"/>
              </a:tabLst>
            </a:pPr>
            <a:r>
              <a:rPr b="0" lang="en-US" sz="1800" spc="-1" strike="noStrike">
                <a:solidFill>
                  <a:srgbClr val="000000"/>
                </a:solidFill>
                <a:latin typeface="Calibri"/>
              </a:rPr>
              <a:t>Hooks for the Component’s Children</a:t>
            </a:r>
            <a:endParaRPr b="0" lang="en-IN" sz="1800" spc="-1" strike="noStrike">
              <a:latin typeface="Arial"/>
            </a:endParaRPr>
          </a:p>
          <a:p>
            <a:pPr>
              <a:lnSpc>
                <a:spcPct val="100000"/>
              </a:lnSpc>
              <a:spcBef>
                <a:spcPts val="360"/>
              </a:spcBef>
              <a:buNone/>
              <a:tabLst>
                <a:tab algn="l" pos="0"/>
              </a:tabLst>
            </a:pPr>
            <a:r>
              <a:rPr b="1" lang="en-US" sz="1800" spc="-1" strike="noStrike">
                <a:solidFill>
                  <a:srgbClr val="000000"/>
                </a:solidFill>
                <a:latin typeface="Calibri"/>
              </a:rPr>
              <a:t>  </a:t>
            </a:r>
            <a:r>
              <a:rPr b="1" lang="en-US" sz="1800" spc="-1" strike="noStrike">
                <a:solidFill>
                  <a:srgbClr val="000000"/>
                </a:solidFill>
                <a:latin typeface="Calibri"/>
              </a:rPr>
              <a:t>ngAfterContentInit</a:t>
            </a:r>
            <a:endParaRPr b="0" lang="en-IN" sz="1800" spc="-1" strike="noStrike">
              <a:latin typeface="Arial"/>
            </a:endParaRPr>
          </a:p>
          <a:p>
            <a:pPr marL="343080" indent="-343080">
              <a:lnSpc>
                <a:spcPct val="100000"/>
              </a:lnSpc>
              <a:spcBef>
                <a:spcPts val="360"/>
              </a:spcBef>
              <a:buClr>
                <a:srgbClr val="000000"/>
              </a:buClr>
              <a:buFont typeface="Arial"/>
              <a:buChar char="•"/>
              <a:tabLst>
                <a:tab algn="l" pos="0"/>
              </a:tabLst>
            </a:pPr>
            <a:r>
              <a:rPr b="0" lang="en-US" sz="1800" spc="-1" strike="noStrike">
                <a:solidFill>
                  <a:srgbClr val="000000"/>
                </a:solidFill>
                <a:latin typeface="Calibri"/>
              </a:rPr>
              <a:t>Invoked after Angular performs any content projection into the component’s view (see the previous lecture on Content Projection for more info).</a:t>
            </a:r>
            <a:endParaRPr b="0" lang="en-IN" sz="1800" spc="-1" strike="noStrike">
              <a:latin typeface="Arial"/>
            </a:endParaRPr>
          </a:p>
          <a:p>
            <a:pPr>
              <a:lnSpc>
                <a:spcPct val="100000"/>
              </a:lnSpc>
              <a:spcBef>
                <a:spcPts val="360"/>
              </a:spcBef>
              <a:buNone/>
              <a:tabLst>
                <a:tab algn="l" pos="0"/>
              </a:tabLst>
            </a:pPr>
            <a:endParaRPr b="0" lang="en-IN" sz="1800" spc="-1" strike="noStrike">
              <a:latin typeface="Arial"/>
            </a:endParaRPr>
          </a:p>
          <a:p>
            <a:pPr>
              <a:lnSpc>
                <a:spcPct val="100000"/>
              </a:lnSpc>
              <a:spcBef>
                <a:spcPts val="360"/>
              </a:spcBef>
              <a:buNone/>
              <a:tabLst>
                <a:tab algn="l" pos="0"/>
              </a:tabLst>
            </a:pPr>
            <a:r>
              <a:rPr b="1" lang="en-US" sz="1800" spc="-1" strike="noStrike">
                <a:solidFill>
                  <a:srgbClr val="000000"/>
                </a:solidFill>
                <a:latin typeface="Calibri"/>
              </a:rPr>
              <a:t>ngAfterContentChecked</a:t>
            </a:r>
            <a:endParaRPr b="0" lang="en-IN" sz="1800" spc="-1" strike="noStrike">
              <a:latin typeface="Arial"/>
            </a:endParaRPr>
          </a:p>
          <a:p>
            <a:pPr marL="343080" indent="-343080">
              <a:lnSpc>
                <a:spcPct val="100000"/>
              </a:lnSpc>
              <a:spcBef>
                <a:spcPts val="360"/>
              </a:spcBef>
              <a:buClr>
                <a:srgbClr val="000000"/>
              </a:buClr>
              <a:buFont typeface="Arial"/>
              <a:buChar char="•"/>
              <a:tabLst>
                <a:tab algn="l" pos="0"/>
              </a:tabLst>
            </a:pPr>
            <a:r>
              <a:rPr b="0" lang="en-US" sz="1800" spc="-1" strike="noStrike">
                <a:solidFill>
                  <a:srgbClr val="000000"/>
                </a:solidFill>
                <a:latin typeface="Calibri"/>
              </a:rPr>
              <a:t>Invoked each time the content of the given component has been checked by the change detection mechanism of Angular.</a:t>
            </a:r>
            <a:endParaRPr b="0" lang="en-IN" sz="1800" spc="-1" strike="noStrike">
              <a:latin typeface="Arial"/>
            </a:endParaRPr>
          </a:p>
          <a:p>
            <a:pPr>
              <a:lnSpc>
                <a:spcPct val="100000"/>
              </a:lnSpc>
              <a:spcBef>
                <a:spcPts val="360"/>
              </a:spcBef>
              <a:buNone/>
              <a:tabLst>
                <a:tab algn="l" pos="0"/>
              </a:tabLst>
            </a:pPr>
            <a:endParaRPr b="0" lang="en-IN" sz="1800" spc="-1" strike="noStrike">
              <a:latin typeface="Arial"/>
            </a:endParaRPr>
          </a:p>
          <a:p>
            <a:pPr>
              <a:lnSpc>
                <a:spcPct val="100000"/>
              </a:lnSpc>
              <a:spcBef>
                <a:spcPts val="360"/>
              </a:spcBef>
              <a:buNone/>
              <a:tabLst>
                <a:tab algn="l" pos="0"/>
              </a:tabLst>
            </a:pPr>
            <a:r>
              <a:rPr b="1" lang="en-US" sz="1800" spc="-1" strike="noStrike">
                <a:solidFill>
                  <a:srgbClr val="000000"/>
                </a:solidFill>
                <a:latin typeface="Calibri"/>
              </a:rPr>
              <a:t>ngAfterViewInit</a:t>
            </a:r>
            <a:endParaRPr b="0" lang="en-IN" sz="1800" spc="-1" strike="noStrike">
              <a:latin typeface="Arial"/>
            </a:endParaRPr>
          </a:p>
          <a:p>
            <a:pPr marL="343080" indent="-343080">
              <a:lnSpc>
                <a:spcPct val="100000"/>
              </a:lnSpc>
              <a:spcBef>
                <a:spcPts val="360"/>
              </a:spcBef>
              <a:buClr>
                <a:srgbClr val="000000"/>
              </a:buClr>
              <a:buFont typeface="Arial"/>
              <a:buChar char="•"/>
              <a:tabLst>
                <a:tab algn="l" pos="0"/>
              </a:tabLst>
            </a:pPr>
            <a:r>
              <a:rPr b="0" lang="en-US" sz="1800" spc="-1" strike="noStrike">
                <a:solidFill>
                  <a:srgbClr val="000000"/>
                </a:solidFill>
                <a:latin typeface="Calibri"/>
              </a:rPr>
              <a:t>Invoked when the component’s view has been fully initialized.</a:t>
            </a:r>
            <a:endParaRPr b="0" lang="en-IN" sz="1800" spc="-1" strike="noStrike">
              <a:latin typeface="Arial"/>
            </a:endParaRPr>
          </a:p>
          <a:p>
            <a:pPr>
              <a:lnSpc>
                <a:spcPct val="100000"/>
              </a:lnSpc>
              <a:spcBef>
                <a:spcPts val="360"/>
              </a:spcBef>
              <a:buNone/>
              <a:tabLst>
                <a:tab algn="l" pos="0"/>
              </a:tabLst>
            </a:pPr>
            <a:endParaRPr b="0" lang="en-IN" sz="1800" spc="-1" strike="noStrike">
              <a:latin typeface="Arial"/>
            </a:endParaRPr>
          </a:p>
          <a:p>
            <a:pPr>
              <a:lnSpc>
                <a:spcPct val="100000"/>
              </a:lnSpc>
              <a:spcBef>
                <a:spcPts val="360"/>
              </a:spcBef>
              <a:buNone/>
              <a:tabLst>
                <a:tab algn="l" pos="0"/>
              </a:tabLst>
            </a:pPr>
            <a:r>
              <a:rPr b="1" lang="en-US" sz="1800" spc="-1" strike="noStrike">
                <a:solidFill>
                  <a:srgbClr val="000000"/>
                </a:solidFill>
                <a:latin typeface="Calibri"/>
              </a:rPr>
              <a:t>ngAfterViewChecked</a:t>
            </a:r>
            <a:endParaRPr b="0" lang="en-IN" sz="1800" spc="-1" strike="noStrike">
              <a:latin typeface="Arial"/>
            </a:endParaRPr>
          </a:p>
          <a:p>
            <a:pPr marL="343080" indent="-343080">
              <a:lnSpc>
                <a:spcPct val="100000"/>
              </a:lnSpc>
              <a:spcBef>
                <a:spcPts val="360"/>
              </a:spcBef>
              <a:buClr>
                <a:srgbClr val="000000"/>
              </a:buClr>
              <a:buFont typeface="Arial"/>
              <a:buChar char="•"/>
              <a:tabLst>
                <a:tab algn="l" pos="0"/>
              </a:tabLst>
            </a:pPr>
            <a:r>
              <a:rPr b="0" lang="en-US" sz="1800" spc="-1" strike="noStrike">
                <a:solidFill>
                  <a:srgbClr val="000000"/>
                </a:solidFill>
                <a:latin typeface="Calibri"/>
              </a:rPr>
              <a:t>Invoked each time the view of the given component has been checked by the change detection mechanism of Angular.</a:t>
            </a:r>
            <a:endParaRPr b="0" lang="en-IN" sz="1800" spc="-1" strike="noStrike">
              <a:latin typeface="Arial"/>
            </a:endParaRPr>
          </a:p>
          <a:p>
            <a:pPr>
              <a:lnSpc>
                <a:spcPct val="100000"/>
              </a:lnSpc>
              <a:spcBef>
                <a:spcPts val="360"/>
              </a:spcBef>
              <a:buNone/>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457200" y="242100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Day-3</a:t>
            </a:r>
            <a:endParaRPr b="0" lang="en-IN" sz="4400" spc="-1" strike="noStrike">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Pipes, what is a pipe.</a:t>
            </a:r>
            <a:endParaRPr b="0" lang="en-IN" sz="4400" spc="-1" strike="noStrike">
              <a:latin typeface="Arial"/>
            </a:endParaRPr>
          </a:p>
        </p:txBody>
      </p:sp>
      <p:sp>
        <p:nvSpPr>
          <p:cNvPr id="427"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Pipes are a useful feature in Angular. They are a simple way to transform values in an Angular template. There are </a:t>
            </a:r>
            <a:r>
              <a:rPr b="0" lang="en-IN" sz="3200" spc="-1" strike="noStrike" u="sng">
                <a:solidFill>
                  <a:srgbClr val="0000ff"/>
                </a:solidFill>
                <a:uFillTx/>
                <a:latin typeface="Calibri"/>
                <a:hlinkClick r:id="rId1"/>
              </a:rPr>
              <a:t>some built in pipes</a:t>
            </a:r>
            <a:r>
              <a:rPr b="0" lang="en-IN" sz="3200" spc="-1" strike="noStrike">
                <a:solidFill>
                  <a:srgbClr val="000000"/>
                </a:solidFill>
                <a:latin typeface="Calibri"/>
              </a:rPr>
              <a:t>, but you can also build your own pipes.</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A pipe takes in a value or values and then returns a value. This is great for simple transformations on data but it can also be used in other unique ways</a:t>
            </a:r>
            <a:endParaRPr b="0" lang="en-IN" sz="3200" spc="-1" strike="noStrike">
              <a:latin typeface="Arial"/>
            </a:endParaRPr>
          </a:p>
          <a:p>
            <a:pPr>
              <a:lnSpc>
                <a:spcPct val="100000"/>
              </a:lnSpc>
              <a:spcBef>
                <a:spcPts val="641"/>
              </a:spcBef>
              <a:buNone/>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Built in pipes.</a:t>
            </a:r>
            <a:endParaRPr b="0" lang="en-IN" sz="4400" spc="-1" strike="noStrike">
              <a:latin typeface="Arial"/>
            </a:endParaRPr>
          </a:p>
        </p:txBody>
      </p:sp>
      <p:sp>
        <p:nvSpPr>
          <p:cNvPr id="429"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Following are the built in pipes</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1. Lowercase Pipe.</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2. Uppercase Pipe</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3. DatePipe</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4. CurrencyPipe.</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5. JsonPipe</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6. PercentPipe.</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7. DecimalPipe.</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8. SlicePipe.</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9. Async Pipe</a:t>
            </a:r>
            <a:endParaRPr b="0" lang="en-IN" sz="2000" spc="-1" strike="noStrike">
              <a:latin typeface="Arial"/>
            </a:endParaRPr>
          </a:p>
          <a:p>
            <a:pPr>
              <a:lnSpc>
                <a:spcPct val="100000"/>
              </a:lnSpc>
              <a:spcBef>
                <a:spcPts val="400"/>
              </a:spcBef>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Uppercae and Lowercase pipes.</a:t>
            </a:r>
            <a:endParaRPr b="0" lang="en-IN" sz="4400" spc="-1" strike="noStrike">
              <a:latin typeface="Arial"/>
            </a:endParaRPr>
          </a:p>
        </p:txBody>
      </p:sp>
      <p:sp>
        <p:nvSpPr>
          <p:cNvPr id="431"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Define a variable strToConvert in app.component.ts and in app.component.html </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Output will be:</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432" name="Picture 2" descr=""/>
          <p:cNvPicPr/>
          <p:nvPr/>
        </p:nvPicPr>
        <p:blipFill>
          <a:blip r:embed="rId1"/>
          <a:stretch/>
        </p:blipFill>
        <p:spPr>
          <a:xfrm>
            <a:off x="826920" y="2444760"/>
            <a:ext cx="6092280" cy="980640"/>
          </a:xfrm>
          <a:prstGeom prst="rect">
            <a:avLst/>
          </a:prstGeom>
          <a:ln w="0">
            <a:noFill/>
          </a:ln>
        </p:spPr>
      </p:pic>
      <p:pic>
        <p:nvPicPr>
          <p:cNvPr id="433" name="Picture 3" descr=""/>
          <p:cNvPicPr/>
          <p:nvPr/>
        </p:nvPicPr>
        <p:blipFill>
          <a:blip r:embed="rId2"/>
          <a:stretch/>
        </p:blipFill>
        <p:spPr>
          <a:xfrm>
            <a:off x="971640" y="4186080"/>
            <a:ext cx="4320720" cy="15109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rmAutofit/>
          </a:bodyPr>
          <a:p>
            <a:pPr algn="ctr">
              <a:lnSpc>
                <a:spcPct val="100000"/>
              </a:lnSpc>
              <a:buNone/>
            </a:pPr>
            <a:r>
              <a:rPr b="0" lang="en-US" sz="4400" spc="-1" strike="noStrike">
                <a:solidFill>
                  <a:srgbClr val="000000"/>
                </a:solidFill>
                <a:latin typeface="Calibri"/>
              </a:rPr>
              <a:t>Features of  Angular 6,7,8</a:t>
            </a:r>
            <a:endParaRPr b="0" lang="en-IN" sz="4400" spc="-1" strike="noStrike">
              <a:latin typeface="Arial"/>
            </a:endParaRPr>
          </a:p>
        </p:txBody>
      </p:sp>
      <p:pic>
        <p:nvPicPr>
          <p:cNvPr id="146" name="" descr=""/>
          <p:cNvPicPr/>
          <p:nvPr/>
        </p:nvPicPr>
        <p:blipFill>
          <a:blip r:embed="rId1"/>
          <a:stretch/>
        </p:blipFill>
        <p:spPr>
          <a:xfrm>
            <a:off x="360000" y="1620000"/>
            <a:ext cx="8802000" cy="3417480"/>
          </a:xfrm>
          <a:prstGeom prst="rect">
            <a:avLst/>
          </a:prstGeom>
          <a:ln w="0">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Currency Pipe.</a:t>
            </a:r>
            <a:endParaRPr b="0" lang="en-IN" sz="4400" spc="-1" strike="noStrike">
              <a:latin typeface="Arial"/>
            </a:endParaRPr>
          </a:p>
        </p:txBody>
      </p:sp>
      <p:sp>
        <p:nvSpPr>
          <p:cNvPr id="435"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Create a variable </a:t>
            </a:r>
            <a:r>
              <a:rPr b="0" lang="en-IN" sz="2000" spc="-1" strike="noStrike">
                <a:solidFill>
                  <a:srgbClr val="000000"/>
                </a:solidFill>
                <a:latin typeface="Calibri"/>
              </a:rPr>
              <a:t>iCurrencyData in app.component.ts and use it in currency Pipe as given below:</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Output will be like this:</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After USD : “US Dollar is mentioned. That string</a:t>
            </a:r>
            <a:endParaRPr b="0" lang="en-IN" sz="2000" spc="-1" strike="noStrike">
              <a:latin typeface="Arial"/>
            </a:endParaRPr>
          </a:p>
          <a:p>
            <a:pPr>
              <a:lnSpc>
                <a:spcPct val="100000"/>
              </a:lnSpc>
              <a:spcBef>
                <a:spcPts val="400"/>
              </a:spcBef>
              <a:buNone/>
              <a:tabLst>
                <a:tab algn="l" pos="0"/>
              </a:tabLst>
            </a:pPr>
            <a:r>
              <a:rPr b="0" lang="en-US" sz="2000" spc="-1" strike="noStrike">
                <a:solidFill>
                  <a:srgbClr val="000000"/>
                </a:solidFill>
                <a:latin typeface="Calibri"/>
              </a:rPr>
              <a:t>       </a:t>
            </a:r>
            <a:r>
              <a:rPr b="0" lang="en-US" sz="2000" spc="-1" strike="noStrike">
                <a:solidFill>
                  <a:srgbClr val="000000"/>
                </a:solidFill>
                <a:latin typeface="Calibri"/>
              </a:rPr>
              <a:t>will be displayed.  When ‘code’ is given, country</a:t>
            </a:r>
            <a:endParaRPr b="0" lang="en-IN" sz="2000" spc="-1" strike="noStrike">
              <a:latin typeface="Arial"/>
            </a:endParaRPr>
          </a:p>
          <a:p>
            <a:pPr>
              <a:lnSpc>
                <a:spcPct val="100000"/>
              </a:lnSpc>
              <a:spcBef>
                <a:spcPts val="400"/>
              </a:spcBef>
              <a:buNone/>
              <a:tabLst>
                <a:tab algn="l" pos="0"/>
              </a:tabLst>
            </a:pPr>
            <a:r>
              <a:rPr b="0" lang="en-US" sz="2000" spc="-1" strike="noStrike">
                <a:solidFill>
                  <a:srgbClr val="000000"/>
                </a:solidFill>
                <a:latin typeface="Calibri"/>
              </a:rPr>
              <a:t>      </a:t>
            </a:r>
            <a:r>
              <a:rPr b="0" lang="en-US" sz="2000" spc="-1" strike="noStrike">
                <a:solidFill>
                  <a:srgbClr val="000000"/>
                </a:solidFill>
                <a:latin typeface="Calibri"/>
              </a:rPr>
              <a:t>code will be displayed as EUR.</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 </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p:txBody>
      </p:sp>
      <p:pic>
        <p:nvPicPr>
          <p:cNvPr id="436" name="Picture 2" descr=""/>
          <p:cNvPicPr/>
          <p:nvPr/>
        </p:nvPicPr>
        <p:blipFill>
          <a:blip r:embed="rId1"/>
          <a:stretch/>
        </p:blipFill>
        <p:spPr>
          <a:xfrm>
            <a:off x="592200" y="2276640"/>
            <a:ext cx="7940160" cy="2006280"/>
          </a:xfrm>
          <a:prstGeom prst="rect">
            <a:avLst/>
          </a:prstGeom>
          <a:ln w="0">
            <a:noFill/>
          </a:ln>
        </p:spPr>
      </p:pic>
      <p:pic>
        <p:nvPicPr>
          <p:cNvPr id="437" name="Picture 3" descr=""/>
          <p:cNvPicPr/>
          <p:nvPr/>
        </p:nvPicPr>
        <p:blipFill>
          <a:blip r:embed="rId2"/>
          <a:stretch/>
        </p:blipFill>
        <p:spPr>
          <a:xfrm>
            <a:off x="6084720" y="4437000"/>
            <a:ext cx="3920760" cy="2034720"/>
          </a:xfrm>
          <a:prstGeom prst="rect">
            <a:avLst/>
          </a:prstGeom>
          <a:ln w="0">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457200" y="115920"/>
            <a:ext cx="8226000" cy="86652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Date pipe.</a:t>
            </a:r>
            <a:endParaRPr b="0" lang="en-IN" sz="4400" spc="-1" strike="noStrike">
              <a:latin typeface="Arial"/>
            </a:endParaRPr>
          </a:p>
        </p:txBody>
      </p:sp>
      <p:sp>
        <p:nvSpPr>
          <p:cNvPr id="439" name="PlaceHolder 2"/>
          <p:cNvSpPr>
            <a:spLocks noGrp="1"/>
          </p:cNvSpPr>
          <p:nvPr>
            <p:ph/>
          </p:nvPr>
        </p:nvSpPr>
        <p:spPr>
          <a:xfrm>
            <a:off x="457200" y="907920"/>
            <a:ext cx="8226000" cy="5214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Define these variables in app.component.ts.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Display date using date pipe with various formats.</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440" name="Picture 2" descr=""/>
          <p:cNvPicPr/>
          <p:nvPr/>
        </p:nvPicPr>
        <p:blipFill>
          <a:blip r:embed="rId1"/>
          <a:stretch/>
        </p:blipFill>
        <p:spPr>
          <a:xfrm>
            <a:off x="900000" y="1413000"/>
            <a:ext cx="6092280" cy="1082160"/>
          </a:xfrm>
          <a:prstGeom prst="rect">
            <a:avLst/>
          </a:prstGeom>
          <a:ln w="0">
            <a:noFill/>
          </a:ln>
        </p:spPr>
      </p:pic>
      <p:pic>
        <p:nvPicPr>
          <p:cNvPr id="441" name="Picture 3" descr=""/>
          <p:cNvPicPr/>
          <p:nvPr/>
        </p:nvPicPr>
        <p:blipFill>
          <a:blip r:embed="rId2"/>
          <a:stretch/>
        </p:blipFill>
        <p:spPr>
          <a:xfrm>
            <a:off x="684360" y="3429000"/>
            <a:ext cx="6914880" cy="3573000"/>
          </a:xfrm>
          <a:prstGeom prst="rect">
            <a:avLst/>
          </a:prstGeom>
          <a:ln w="0">
            <a:noFill/>
          </a:ln>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Output of date pipe</a:t>
            </a:r>
            <a:endParaRPr b="0" lang="en-IN" sz="4400" spc="-1" strike="noStrike">
              <a:latin typeface="Arial"/>
            </a:endParaRPr>
          </a:p>
        </p:txBody>
      </p:sp>
      <p:pic>
        <p:nvPicPr>
          <p:cNvPr id="443" name="Picture 3" descr=""/>
          <p:cNvPicPr/>
          <p:nvPr/>
        </p:nvPicPr>
        <p:blipFill>
          <a:blip r:embed="rId1"/>
          <a:stretch/>
        </p:blipFill>
        <p:spPr>
          <a:xfrm>
            <a:off x="561960" y="1405080"/>
            <a:ext cx="8016480" cy="4044600"/>
          </a:xfrm>
          <a:prstGeom prst="rect">
            <a:avLst/>
          </a:prstGeom>
          <a:ln w="0">
            <a:noFill/>
          </a:ln>
        </p:spPr>
      </p:pic>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JSON pipe</a:t>
            </a:r>
            <a:endParaRPr b="0" lang="en-IN" sz="4400" spc="-1" strike="noStrike">
              <a:latin typeface="Arial"/>
            </a:endParaRPr>
          </a:p>
        </p:txBody>
      </p:sp>
      <p:sp>
        <p:nvSpPr>
          <p:cNvPr id="445"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US" sz="2400" spc="-1" strike="noStrike">
                <a:solidFill>
                  <a:srgbClr val="000000"/>
                </a:solidFill>
                <a:latin typeface="Calibri"/>
              </a:rPr>
              <a:t>Json pipe displays content of json object.</a:t>
            </a:r>
            <a:endParaRPr b="0" lang="en-IN" sz="2400" spc="-1" strike="noStrike">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Calibri"/>
              </a:rPr>
              <a:t>Define json object and array of json objects in app.component.ts</a:t>
            </a:r>
            <a:endParaRPr b="0" lang="en-IN" sz="2400" spc="-1" strike="noStrike">
              <a:latin typeface="Arial"/>
            </a:endParaRPr>
          </a:p>
          <a:p>
            <a:pPr>
              <a:lnSpc>
                <a:spcPct val="100000"/>
              </a:lnSpc>
              <a:spcBef>
                <a:spcPts val="479"/>
              </a:spcBef>
              <a:buNone/>
            </a:pPr>
            <a:endParaRPr b="0" lang="en-IN" sz="2400" spc="-1" strike="noStrike">
              <a:latin typeface="Arial"/>
            </a:endParaRPr>
          </a:p>
          <a:p>
            <a:pPr>
              <a:lnSpc>
                <a:spcPct val="100000"/>
              </a:lnSpc>
              <a:spcBef>
                <a:spcPts val="479"/>
              </a:spcBef>
              <a:buNone/>
            </a:pPr>
            <a:endParaRPr b="0" lang="en-IN" sz="2400" spc="-1" strike="noStrike">
              <a:latin typeface="Arial"/>
            </a:endParaRPr>
          </a:p>
          <a:p>
            <a:pPr>
              <a:lnSpc>
                <a:spcPct val="100000"/>
              </a:lnSpc>
              <a:spcBef>
                <a:spcPts val="479"/>
              </a:spcBef>
              <a:buNone/>
            </a:pPr>
            <a:endParaRPr b="0" lang="en-IN" sz="2400" spc="-1" strike="noStrike">
              <a:latin typeface="Arial"/>
            </a:endParaRPr>
          </a:p>
          <a:p>
            <a:pPr>
              <a:lnSpc>
                <a:spcPct val="100000"/>
              </a:lnSpc>
              <a:spcBef>
                <a:spcPts val="479"/>
              </a:spcBef>
              <a:buNone/>
            </a:pPr>
            <a:endParaRPr b="0" lang="en-IN" sz="2400" spc="-1" strike="noStrike">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Calibri"/>
              </a:rPr>
              <a:t>Display them using json pipe in app.component.html</a:t>
            </a:r>
            <a:endParaRPr b="0" lang="en-IN" sz="2400" spc="-1" strike="noStrike">
              <a:latin typeface="Arial"/>
            </a:endParaRPr>
          </a:p>
          <a:p>
            <a:pPr>
              <a:lnSpc>
                <a:spcPct val="100000"/>
              </a:lnSpc>
              <a:spcBef>
                <a:spcPts val="479"/>
              </a:spcBef>
              <a:buNone/>
            </a:pPr>
            <a:endParaRPr b="0" lang="en-IN" sz="2400" spc="-1" strike="noStrike">
              <a:latin typeface="Arial"/>
            </a:endParaRPr>
          </a:p>
          <a:p>
            <a:pPr>
              <a:lnSpc>
                <a:spcPct val="100000"/>
              </a:lnSpc>
              <a:spcBef>
                <a:spcPts val="479"/>
              </a:spcBef>
              <a:buNone/>
            </a:pPr>
            <a:endParaRPr b="0" lang="en-IN" sz="2400" spc="-1" strike="noStrike">
              <a:latin typeface="Arial"/>
            </a:endParaRPr>
          </a:p>
          <a:p>
            <a:pPr>
              <a:lnSpc>
                <a:spcPct val="100000"/>
              </a:lnSpc>
              <a:spcBef>
                <a:spcPts val="479"/>
              </a:spcBef>
              <a:buNone/>
            </a:pPr>
            <a:endParaRPr b="0" lang="en-IN" sz="2400" spc="-1" strike="noStrike">
              <a:latin typeface="Arial"/>
            </a:endParaRPr>
          </a:p>
        </p:txBody>
      </p:sp>
      <p:pic>
        <p:nvPicPr>
          <p:cNvPr id="446" name="Picture 2" descr=""/>
          <p:cNvPicPr/>
          <p:nvPr/>
        </p:nvPicPr>
        <p:blipFill>
          <a:blip r:embed="rId1"/>
          <a:stretch/>
        </p:blipFill>
        <p:spPr>
          <a:xfrm>
            <a:off x="792000" y="2997360"/>
            <a:ext cx="7559280" cy="1063080"/>
          </a:xfrm>
          <a:prstGeom prst="rect">
            <a:avLst/>
          </a:prstGeom>
          <a:ln w="0">
            <a:noFill/>
          </a:ln>
        </p:spPr>
      </p:pic>
      <p:pic>
        <p:nvPicPr>
          <p:cNvPr id="447" name="Picture 3" descr=""/>
          <p:cNvPicPr/>
          <p:nvPr/>
        </p:nvPicPr>
        <p:blipFill>
          <a:blip r:embed="rId2"/>
          <a:stretch/>
        </p:blipFill>
        <p:spPr>
          <a:xfrm>
            <a:off x="468360" y="5157720"/>
            <a:ext cx="8569080" cy="1225080"/>
          </a:xfrm>
          <a:prstGeom prst="rect">
            <a:avLst/>
          </a:prstGeom>
          <a:ln w="0">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Output of Json pipe code </a:t>
            </a:r>
            <a:endParaRPr b="0" lang="en-IN" sz="4400" spc="-1" strike="noStrike">
              <a:latin typeface="Arial"/>
            </a:endParaRPr>
          </a:p>
        </p:txBody>
      </p:sp>
      <p:pic>
        <p:nvPicPr>
          <p:cNvPr id="449" name="Picture 2" descr=""/>
          <p:cNvPicPr/>
          <p:nvPr/>
        </p:nvPicPr>
        <p:blipFill>
          <a:blip r:embed="rId1"/>
          <a:stretch/>
        </p:blipFill>
        <p:spPr>
          <a:xfrm>
            <a:off x="108000" y="2114640"/>
            <a:ext cx="8853120" cy="815400"/>
          </a:xfrm>
          <a:prstGeom prst="rect">
            <a:avLst/>
          </a:prstGeom>
          <a:ln w="0">
            <a:noFill/>
          </a:ln>
        </p:spPr>
      </p:pic>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Decimal Pipe</a:t>
            </a:r>
            <a:endParaRPr b="0" lang="en-IN" sz="4400" spc="-1" strike="noStrike">
              <a:latin typeface="Arial"/>
            </a:endParaRPr>
          </a:p>
        </p:txBody>
      </p:sp>
      <p:sp>
        <p:nvSpPr>
          <p:cNvPr id="451"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Define a variable in the app.component.ts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Display original value and its decimal format value in app.component.html</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Output is  </a:t>
            </a:r>
            <a:endParaRPr b="0" lang="en-IN" sz="2000" spc="-1" strike="noStrike">
              <a:latin typeface="Arial"/>
            </a:endParaRPr>
          </a:p>
        </p:txBody>
      </p:sp>
      <p:pic>
        <p:nvPicPr>
          <p:cNvPr id="452" name="Picture 2" descr=""/>
          <p:cNvPicPr/>
          <p:nvPr/>
        </p:nvPicPr>
        <p:blipFill>
          <a:blip r:embed="rId1"/>
          <a:stretch/>
        </p:blipFill>
        <p:spPr>
          <a:xfrm>
            <a:off x="900000" y="2060640"/>
            <a:ext cx="4873320" cy="644040"/>
          </a:xfrm>
          <a:prstGeom prst="rect">
            <a:avLst/>
          </a:prstGeom>
          <a:ln w="0">
            <a:noFill/>
          </a:ln>
        </p:spPr>
      </p:pic>
      <p:pic>
        <p:nvPicPr>
          <p:cNvPr id="453" name="Picture 3" descr=""/>
          <p:cNvPicPr/>
          <p:nvPr/>
        </p:nvPicPr>
        <p:blipFill>
          <a:blip r:embed="rId2"/>
          <a:stretch/>
        </p:blipFill>
        <p:spPr>
          <a:xfrm>
            <a:off x="457200" y="3184560"/>
            <a:ext cx="8683200" cy="917280"/>
          </a:xfrm>
          <a:prstGeom prst="rect">
            <a:avLst/>
          </a:prstGeom>
          <a:ln w="0">
            <a:noFill/>
          </a:ln>
        </p:spPr>
      </p:pic>
      <p:pic>
        <p:nvPicPr>
          <p:cNvPr id="454" name="Picture 4" descr=""/>
          <p:cNvPicPr/>
          <p:nvPr/>
        </p:nvPicPr>
        <p:blipFill>
          <a:blip r:embed="rId3"/>
          <a:stretch/>
        </p:blipFill>
        <p:spPr>
          <a:xfrm>
            <a:off x="1042920" y="4941720"/>
            <a:ext cx="2854080" cy="1034640"/>
          </a:xfrm>
          <a:prstGeom prst="rect">
            <a:avLst/>
          </a:prstGeom>
          <a:ln w="0">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Percent Pipe</a:t>
            </a:r>
            <a:endParaRPr b="0" lang="en-IN" sz="4400" spc="-1" strike="noStrike">
              <a:latin typeface="Arial"/>
            </a:endParaRPr>
          </a:p>
        </p:txBody>
      </p:sp>
      <p:sp>
        <p:nvSpPr>
          <p:cNvPr id="456"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0" lang="en-IN" sz="1800" spc="-1" strike="noStrike">
                <a:solidFill>
                  <a:srgbClr val="000000"/>
                </a:solidFill>
                <a:latin typeface="Calibri"/>
              </a:rPr>
              <a:t>Angular PercentPipe is an angular Pipe API that formats a number as a percentage.</a:t>
            </a:r>
            <a:endParaRPr b="0" lang="en-IN" sz="1800" spc="-1" strike="noStrike">
              <a:latin typeface="Arial"/>
            </a:endParaRPr>
          </a:p>
          <a:p>
            <a:pPr marL="343080" indent="-343080">
              <a:lnSpc>
                <a:spcPct val="100000"/>
              </a:lnSpc>
              <a:spcBef>
                <a:spcPts val="360"/>
              </a:spcBef>
              <a:buClr>
                <a:srgbClr val="000000"/>
              </a:buClr>
              <a:buFont typeface="Arial"/>
              <a:buChar char="•"/>
            </a:pPr>
            <a:r>
              <a:rPr b="0" lang="en-US" sz="1800" spc="-1" strike="noStrike">
                <a:solidFill>
                  <a:srgbClr val="000000"/>
                </a:solidFill>
                <a:latin typeface="Calibri"/>
              </a:rPr>
              <a:t>Define a variable in app.component.ts as:</a:t>
            </a:r>
            <a:endParaRPr b="0" lang="en-IN" sz="1800" spc="-1" strike="noStrike">
              <a:latin typeface="Arial"/>
            </a:endParaRPr>
          </a:p>
          <a:p>
            <a:pPr>
              <a:lnSpc>
                <a:spcPct val="100000"/>
              </a:lnSpc>
              <a:spcBef>
                <a:spcPts val="360"/>
              </a:spcBef>
              <a:buNone/>
            </a:pPr>
            <a:endParaRPr b="0" lang="en-IN" sz="1800" spc="-1" strike="noStrike">
              <a:latin typeface="Arial"/>
            </a:endParaRPr>
          </a:p>
          <a:p>
            <a:pPr marL="343080" indent="-343080">
              <a:lnSpc>
                <a:spcPct val="100000"/>
              </a:lnSpc>
              <a:spcBef>
                <a:spcPts val="360"/>
              </a:spcBef>
              <a:buClr>
                <a:srgbClr val="000000"/>
              </a:buClr>
              <a:buFont typeface="Arial"/>
              <a:buChar char="•"/>
            </a:pPr>
            <a:r>
              <a:rPr b="0" lang="en-US" sz="1800" spc="-1" strike="noStrike">
                <a:solidFill>
                  <a:srgbClr val="000000"/>
                </a:solidFill>
                <a:latin typeface="Calibri"/>
              </a:rPr>
              <a:t>Show the percent using percent pipe in app.component.html</a:t>
            </a:r>
            <a:endParaRPr b="0" lang="en-IN" sz="1800" spc="-1" strike="noStrike">
              <a:latin typeface="Arial"/>
            </a:endParaRPr>
          </a:p>
          <a:p>
            <a:pPr marL="343080" indent="-343080">
              <a:lnSpc>
                <a:spcPct val="100000"/>
              </a:lnSpc>
              <a:spcBef>
                <a:spcPts val="360"/>
              </a:spcBef>
              <a:buClr>
                <a:srgbClr val="000000"/>
              </a:buClr>
              <a:buFont typeface="Arial"/>
              <a:buChar char="•"/>
            </a:pPr>
            <a:r>
              <a:rPr b="0" lang="en-US" sz="1800" spc="-1" strike="noStrike">
                <a:solidFill>
                  <a:srgbClr val="000000"/>
                </a:solidFill>
                <a:latin typeface="Calibri"/>
              </a:rPr>
              <a:t>Format is </a:t>
            </a:r>
            <a:r>
              <a:rPr b="1" lang="en-IN" sz="1800" spc="-1" strike="noStrike">
                <a:solidFill>
                  <a:srgbClr val="000000"/>
                </a:solidFill>
                <a:latin typeface="Calibri"/>
              </a:rPr>
              <a:t>{minIntegerDigits}.{minFractionDigits}-{maxFractionDigits}</a:t>
            </a:r>
            <a:endParaRPr b="0" lang="en-IN" sz="1800" spc="-1" strike="noStrike">
              <a:latin typeface="Arial"/>
            </a:endParaRPr>
          </a:p>
          <a:p>
            <a:pPr>
              <a:lnSpc>
                <a:spcPct val="100000"/>
              </a:lnSpc>
              <a:spcBef>
                <a:spcPts val="360"/>
              </a:spcBef>
              <a:buNone/>
            </a:pPr>
            <a:endParaRPr b="0" lang="en-IN" sz="1800" spc="-1" strike="noStrike">
              <a:latin typeface="Arial"/>
            </a:endParaRPr>
          </a:p>
          <a:p>
            <a:pPr>
              <a:lnSpc>
                <a:spcPct val="100000"/>
              </a:lnSpc>
              <a:spcBef>
                <a:spcPts val="360"/>
              </a:spcBef>
              <a:buNone/>
            </a:pPr>
            <a:endParaRPr b="0" lang="en-IN" sz="1800" spc="-1" strike="noStrike">
              <a:latin typeface="Arial"/>
            </a:endParaRPr>
          </a:p>
          <a:p>
            <a:pPr>
              <a:lnSpc>
                <a:spcPct val="100000"/>
              </a:lnSpc>
              <a:spcBef>
                <a:spcPts val="360"/>
              </a:spcBef>
              <a:buNone/>
            </a:pPr>
            <a:endParaRPr b="0" lang="en-IN" sz="1800" spc="-1" strike="noStrike">
              <a:latin typeface="Arial"/>
            </a:endParaRPr>
          </a:p>
          <a:p>
            <a:pPr>
              <a:lnSpc>
                <a:spcPct val="100000"/>
              </a:lnSpc>
              <a:spcBef>
                <a:spcPts val="360"/>
              </a:spcBef>
              <a:buNone/>
            </a:pPr>
            <a:endParaRPr b="0" lang="en-IN" sz="1800" spc="-1" strike="noStrike">
              <a:latin typeface="Arial"/>
            </a:endParaRPr>
          </a:p>
          <a:p>
            <a:pPr>
              <a:lnSpc>
                <a:spcPct val="100000"/>
              </a:lnSpc>
              <a:spcBef>
                <a:spcPts val="360"/>
              </a:spcBef>
              <a:buNone/>
            </a:pPr>
            <a:endParaRPr b="0" lang="en-IN" sz="1800" spc="-1" strike="noStrike">
              <a:latin typeface="Arial"/>
            </a:endParaRPr>
          </a:p>
          <a:p>
            <a:pPr>
              <a:lnSpc>
                <a:spcPct val="100000"/>
              </a:lnSpc>
              <a:spcBef>
                <a:spcPts val="360"/>
              </a:spcBef>
              <a:buNone/>
            </a:pPr>
            <a:endParaRPr b="0" lang="en-IN" sz="1800" spc="-1" strike="noStrike">
              <a:latin typeface="Arial"/>
            </a:endParaRPr>
          </a:p>
          <a:p>
            <a:pPr marL="343080" indent="-343080">
              <a:lnSpc>
                <a:spcPct val="100000"/>
              </a:lnSpc>
              <a:spcBef>
                <a:spcPts val="360"/>
              </a:spcBef>
              <a:buClr>
                <a:srgbClr val="000000"/>
              </a:buClr>
              <a:buFont typeface="Arial"/>
              <a:buChar char="•"/>
            </a:pPr>
            <a:r>
              <a:rPr b="0" lang="en-US" sz="1800" spc="-1" strike="noStrike">
                <a:solidFill>
                  <a:srgbClr val="000000"/>
                </a:solidFill>
                <a:latin typeface="Calibri"/>
              </a:rPr>
              <a:t>Output : </a:t>
            </a:r>
            <a:endParaRPr b="0" lang="en-IN" sz="1800" spc="-1" strike="noStrike">
              <a:latin typeface="Arial"/>
            </a:endParaRPr>
          </a:p>
        </p:txBody>
      </p:sp>
      <p:pic>
        <p:nvPicPr>
          <p:cNvPr id="457" name="Picture 2" descr=""/>
          <p:cNvPicPr/>
          <p:nvPr/>
        </p:nvPicPr>
        <p:blipFill>
          <a:blip r:embed="rId1"/>
          <a:stretch/>
        </p:blipFill>
        <p:spPr>
          <a:xfrm>
            <a:off x="711360" y="3429000"/>
            <a:ext cx="7245000" cy="1692000"/>
          </a:xfrm>
          <a:prstGeom prst="rect">
            <a:avLst/>
          </a:prstGeom>
          <a:ln w="0">
            <a:noFill/>
          </a:ln>
        </p:spPr>
      </p:pic>
      <p:pic>
        <p:nvPicPr>
          <p:cNvPr id="458" name="Picture 3" descr=""/>
          <p:cNvPicPr/>
          <p:nvPr/>
        </p:nvPicPr>
        <p:blipFill>
          <a:blip r:embed="rId2"/>
          <a:stretch/>
        </p:blipFill>
        <p:spPr>
          <a:xfrm>
            <a:off x="5464080" y="2205000"/>
            <a:ext cx="1806120" cy="472680"/>
          </a:xfrm>
          <a:prstGeom prst="rect">
            <a:avLst/>
          </a:prstGeom>
          <a:ln w="0">
            <a:noFill/>
          </a:ln>
        </p:spPr>
      </p:pic>
      <p:pic>
        <p:nvPicPr>
          <p:cNvPr id="459" name="Picture 4" descr=""/>
          <p:cNvPicPr/>
          <p:nvPr/>
        </p:nvPicPr>
        <p:blipFill>
          <a:blip r:embed="rId3"/>
          <a:stretch/>
        </p:blipFill>
        <p:spPr>
          <a:xfrm>
            <a:off x="2340000" y="5241960"/>
            <a:ext cx="3034800" cy="1596600"/>
          </a:xfrm>
          <a:prstGeom prst="rect">
            <a:avLst/>
          </a:prstGeom>
          <a:ln w="0">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Slice Pipe.</a:t>
            </a:r>
            <a:endParaRPr b="0" lang="en-IN" sz="4400" spc="-1" strike="noStrike">
              <a:latin typeface="Arial"/>
            </a:endParaRPr>
          </a:p>
        </p:txBody>
      </p:sp>
      <p:sp>
        <p:nvSpPr>
          <p:cNvPr id="461"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Slices the string using slice pipe.</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Define a string in app.component.ts as </a:t>
            </a: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Define various types slices in app.component.html</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Output is </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462" name="Picture 4" descr=""/>
          <p:cNvPicPr/>
          <p:nvPr/>
        </p:nvPicPr>
        <p:blipFill>
          <a:blip r:embed="rId1"/>
          <a:stretch/>
        </p:blipFill>
        <p:spPr>
          <a:xfrm>
            <a:off x="5003640" y="1916280"/>
            <a:ext cx="3873240" cy="549000"/>
          </a:xfrm>
          <a:prstGeom prst="rect">
            <a:avLst/>
          </a:prstGeom>
          <a:ln w="0">
            <a:noFill/>
          </a:ln>
        </p:spPr>
      </p:pic>
      <p:pic>
        <p:nvPicPr>
          <p:cNvPr id="463" name="Picture 5" descr=""/>
          <p:cNvPicPr/>
          <p:nvPr/>
        </p:nvPicPr>
        <p:blipFill>
          <a:blip r:embed="rId2"/>
          <a:stretch/>
        </p:blipFill>
        <p:spPr>
          <a:xfrm>
            <a:off x="971640" y="3284640"/>
            <a:ext cx="6117840" cy="2091960"/>
          </a:xfrm>
          <a:prstGeom prst="rect">
            <a:avLst/>
          </a:prstGeom>
          <a:ln w="0">
            <a:noFill/>
          </a:ln>
        </p:spPr>
      </p:pic>
      <p:pic>
        <p:nvPicPr>
          <p:cNvPr id="464" name="Picture 7" descr=""/>
          <p:cNvPicPr/>
          <p:nvPr/>
        </p:nvPicPr>
        <p:blipFill>
          <a:blip r:embed="rId3"/>
          <a:stretch/>
        </p:blipFill>
        <p:spPr>
          <a:xfrm>
            <a:off x="4643280" y="5516640"/>
            <a:ext cx="4339800" cy="1796760"/>
          </a:xfrm>
          <a:prstGeom prst="rect">
            <a:avLst/>
          </a:prstGeom>
          <a:ln w="0">
            <a:noFill/>
          </a:ln>
        </p:spPr>
      </p:pic>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Assignment – 12 &amp; 13</a:t>
            </a:r>
            <a:endParaRPr b="0" lang="en-IN" sz="4400" spc="-1" strike="noStrike">
              <a:latin typeface="Arial"/>
            </a:endParaRPr>
          </a:p>
        </p:txBody>
      </p:sp>
      <p:sp>
        <p:nvSpPr>
          <p:cNvPr id="466"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12. Create three edit boxes.  First edit box when take the string from the user.  Second and third edit boxes will take starting and ending number for slice.  If the first edit box takes string as "Munnar" and second and third edit box takes 2 numbers as 1 and -1 then it should display "unna" as the output.</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13. Modify the above program as if the second input is zero then second input should not be considered.  If the second input is 0 then the command should be</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        </a:t>
            </a:r>
            <a:r>
              <a:rPr b="0" lang="en-IN" sz="1600" spc="-1" strike="noStrike">
                <a:solidFill>
                  <a:srgbClr val="000000"/>
                </a:solidFill>
                <a:latin typeface="Calibri"/>
              </a:rPr>
              <a:t>string | slice:startData.  Hint: You can use *ngIf, else and ng-template directives.</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&lt;input type="text" [(ngModel)]="strForSlicePipe"&gt;</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&lt;input type="number" [(ngModel)]="iStartData"&gt;</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&lt;input type="number" [(ngModel)]="iEndData"&gt;</a:t>
            </a:r>
            <a:endParaRPr b="0" lang="en-IN" sz="1600" spc="-1" strike="noStrike">
              <a:latin typeface="Arial"/>
            </a:endParaRPr>
          </a:p>
          <a:p>
            <a:pPr marL="343080" indent="-343080">
              <a:lnSpc>
                <a:spcPct val="100000"/>
              </a:lnSpc>
              <a:spcBef>
                <a:spcPts val="320"/>
              </a:spcBef>
              <a:buClr>
                <a:srgbClr val="000000"/>
              </a:buClr>
              <a:buFont typeface="Arial"/>
              <a:buChar char="•"/>
            </a:pPr>
            <a:br/>
            <a:r>
              <a:rPr b="0" lang="en-IN" sz="1600" spc="-1" strike="noStrike">
                <a:solidFill>
                  <a:srgbClr val="000000"/>
                </a:solidFill>
                <a:latin typeface="Calibri"/>
              </a:rPr>
              <a:t>Original Data : {{strForSlicePipe}} &lt;br&gt;</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&lt;div *ngIf='iEndData != 0; else zeroBlock'&gt;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  </a:t>
            </a:r>
            <a:r>
              <a:rPr b="0" lang="en-IN" sz="1600" spc="-1" strike="noStrike">
                <a:solidFill>
                  <a:srgbClr val="000000"/>
                </a:solidFill>
                <a:latin typeface="Calibri"/>
              </a:rPr>
              <a:t>Sliced data 2:5 (2nd char to 5th Char): {{strForSlicePipe |slice:iStartData:iEndData }}&lt;br&gt;</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&lt;/div&gt;</a:t>
            </a:r>
            <a:endParaRPr b="0" lang="en-IN" sz="1600" spc="-1" strike="noStrike">
              <a:latin typeface="Arial"/>
            </a:endParaRPr>
          </a:p>
          <a:p>
            <a:pPr marL="343080" indent="-343080">
              <a:lnSpc>
                <a:spcPct val="100000"/>
              </a:lnSpc>
              <a:spcBef>
                <a:spcPts val="320"/>
              </a:spcBef>
              <a:buClr>
                <a:srgbClr val="000000"/>
              </a:buClr>
              <a:buFont typeface="Arial"/>
              <a:buChar char="•"/>
            </a:pPr>
            <a:br/>
            <a:r>
              <a:rPr b="0" lang="en-IN" sz="1600" spc="-1" strike="noStrike">
                <a:solidFill>
                  <a:srgbClr val="000000"/>
                </a:solidFill>
                <a:latin typeface="Calibri"/>
              </a:rPr>
              <a:t>&lt;ng-template #zeroBlock&gt;</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  </a:t>
            </a:r>
            <a:r>
              <a:rPr b="0" lang="en-IN" sz="1600" spc="-1" strike="noStrike">
                <a:solidFill>
                  <a:srgbClr val="000000"/>
                </a:solidFill>
                <a:latin typeface="Calibri"/>
              </a:rPr>
              <a:t>Sliced data 2:5 (2nd char to 5th Char): {{strForSlicePipe |slice:iStartData}}</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&lt;/ng-template&gt;</a:t>
            </a:r>
            <a:endParaRPr b="0" lang="en-IN" sz="1600" spc="-1" strike="noStrike">
              <a:latin typeface="Arial"/>
            </a:endParaRPr>
          </a:p>
          <a:p>
            <a:pPr>
              <a:lnSpc>
                <a:spcPct val="100000"/>
              </a:lnSpc>
              <a:spcBef>
                <a:spcPts val="320"/>
              </a:spcBef>
              <a:buNone/>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Creating a custom pipe</a:t>
            </a:r>
            <a:endParaRPr b="0" lang="en-IN" sz="4400" spc="-1" strike="noStrike">
              <a:latin typeface="Arial"/>
            </a:endParaRPr>
          </a:p>
        </p:txBody>
      </p:sp>
      <p:sp>
        <p:nvSpPr>
          <p:cNvPr id="468"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Generate a new pipe from command line as given below:</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Add the following code in temp-converter.pipe.ts, modify unknown to the data type we require</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p:txBody>
      </p:sp>
      <p:pic>
        <p:nvPicPr>
          <p:cNvPr id="469" name="Picture 3" descr=""/>
          <p:cNvPicPr/>
          <p:nvPr/>
        </p:nvPicPr>
        <p:blipFill>
          <a:blip r:embed="rId1"/>
          <a:stretch/>
        </p:blipFill>
        <p:spPr>
          <a:xfrm>
            <a:off x="900000" y="2014560"/>
            <a:ext cx="4930200" cy="939240"/>
          </a:xfrm>
          <a:prstGeom prst="rect">
            <a:avLst/>
          </a:prstGeom>
          <a:ln w="0">
            <a:noFill/>
          </a:ln>
        </p:spPr>
      </p:pic>
      <p:pic>
        <p:nvPicPr>
          <p:cNvPr id="470" name="Picture 5" descr=""/>
          <p:cNvPicPr/>
          <p:nvPr/>
        </p:nvPicPr>
        <p:blipFill>
          <a:blip r:embed="rId2"/>
          <a:stretch/>
        </p:blipFill>
        <p:spPr>
          <a:xfrm>
            <a:off x="873000" y="3573360"/>
            <a:ext cx="6959160" cy="34254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rmAutofit/>
          </a:bodyPr>
          <a:p>
            <a:pPr algn="ctr">
              <a:lnSpc>
                <a:spcPct val="100000"/>
              </a:lnSpc>
              <a:buNone/>
            </a:pPr>
            <a:r>
              <a:rPr b="0" lang="en-US" sz="4400" spc="-1" strike="noStrike">
                <a:solidFill>
                  <a:srgbClr val="000000"/>
                </a:solidFill>
                <a:latin typeface="Calibri"/>
              </a:rPr>
              <a:t>Features of  Angular 9</a:t>
            </a:r>
            <a:endParaRPr b="0" lang="en-IN" sz="4400" spc="-1" strike="noStrike">
              <a:latin typeface="Arial"/>
            </a:endParaRPr>
          </a:p>
        </p:txBody>
      </p:sp>
      <p:pic>
        <p:nvPicPr>
          <p:cNvPr id="148" name="" descr=""/>
          <p:cNvPicPr/>
          <p:nvPr/>
        </p:nvPicPr>
        <p:blipFill>
          <a:blip r:embed="rId1"/>
          <a:stretch/>
        </p:blipFill>
        <p:spPr>
          <a:xfrm>
            <a:off x="1800000" y="1620000"/>
            <a:ext cx="4378680" cy="3387960"/>
          </a:xfrm>
          <a:prstGeom prst="rect">
            <a:avLst/>
          </a:prstGeom>
          <a:ln w="0">
            <a:noFill/>
          </a:ln>
        </p:spPr>
      </p:pic>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p:nvPr>
        </p:nvSpPr>
        <p:spPr>
          <a:xfrm>
            <a:off x="457200" y="44280"/>
            <a:ext cx="8226000" cy="607824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Add two variables in app.component.ts  </a:t>
            </a:r>
            <a:r>
              <a:rPr b="0" lang="en-US" sz="2000" spc="-1" strike="noStrike">
                <a:solidFill>
                  <a:srgbClr val="000000"/>
                </a:solidFill>
                <a:latin typeface="Wingdings"/>
              </a:rPr>
              <a:t></a:t>
            </a:r>
            <a:r>
              <a:rPr b="0" lang="en-US" sz="2000" spc="-1" strike="noStrike">
                <a:solidFill>
                  <a:srgbClr val="000000"/>
                </a:solidFill>
                <a:latin typeface="Calibri"/>
              </a:rPr>
              <a:t> </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Add the code in app.component.html as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Output of this code is :</a:t>
            </a: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Demo for Uppercase of a</a:t>
            </a:r>
            <a:endParaRPr b="0" lang="en-IN" sz="2000" spc="-1" strike="noStrike">
              <a:latin typeface="Arial"/>
            </a:endParaRPr>
          </a:p>
          <a:p>
            <a:pPr>
              <a:lnSpc>
                <a:spcPct val="100000"/>
              </a:lnSpc>
              <a:spcBef>
                <a:spcPts val="400"/>
              </a:spcBef>
              <a:buNone/>
              <a:tabLst>
                <a:tab algn="l" pos="0"/>
              </a:tabLst>
            </a:pPr>
            <a:r>
              <a:rPr b="0" lang="en-US" sz="2000" spc="-1" strike="noStrike">
                <a:solidFill>
                  <a:srgbClr val="000000"/>
                </a:solidFill>
                <a:latin typeface="Calibri"/>
              </a:rPr>
              <a:t>         </a:t>
            </a:r>
            <a:r>
              <a:rPr b="0" lang="en-US" sz="2000" spc="-1" strike="noStrike">
                <a:solidFill>
                  <a:srgbClr val="000000"/>
                </a:solidFill>
                <a:latin typeface="Calibri"/>
              </a:rPr>
              <a:t>given string using custom</a:t>
            </a:r>
            <a:endParaRPr b="0" lang="en-IN" sz="2000" spc="-1" strike="noStrike">
              <a:latin typeface="Arial"/>
            </a:endParaRPr>
          </a:p>
          <a:p>
            <a:pPr>
              <a:lnSpc>
                <a:spcPct val="100000"/>
              </a:lnSpc>
              <a:spcBef>
                <a:spcPts val="400"/>
              </a:spcBef>
              <a:buNone/>
              <a:tabLst>
                <a:tab algn="l" pos="0"/>
              </a:tabLst>
            </a:pPr>
            <a:r>
              <a:rPr b="0" lang="en-US" sz="2000" spc="-1" strike="noStrike">
                <a:solidFill>
                  <a:srgbClr val="000000"/>
                </a:solidFill>
                <a:latin typeface="Calibri"/>
              </a:rPr>
              <a:t>          </a:t>
            </a:r>
            <a:r>
              <a:rPr b="0" lang="en-US" sz="2000" spc="-1" strike="noStrike">
                <a:solidFill>
                  <a:srgbClr val="000000"/>
                </a:solidFill>
                <a:latin typeface="Calibri"/>
              </a:rPr>
              <a:t>pipe. </a:t>
            </a:r>
            <a:endParaRPr b="0" lang="en-IN" sz="2000" spc="-1" strike="noStrike">
              <a:latin typeface="Arial"/>
            </a:endParaRPr>
          </a:p>
        </p:txBody>
      </p:sp>
      <p:pic>
        <p:nvPicPr>
          <p:cNvPr id="472" name="Picture 4" descr=""/>
          <p:cNvPicPr/>
          <p:nvPr/>
        </p:nvPicPr>
        <p:blipFill>
          <a:blip r:embed="rId1"/>
          <a:stretch/>
        </p:blipFill>
        <p:spPr>
          <a:xfrm>
            <a:off x="5867280" y="20520"/>
            <a:ext cx="1939680" cy="615600"/>
          </a:xfrm>
          <a:prstGeom prst="rect">
            <a:avLst/>
          </a:prstGeom>
          <a:ln w="0">
            <a:noFill/>
          </a:ln>
        </p:spPr>
      </p:pic>
      <p:pic>
        <p:nvPicPr>
          <p:cNvPr id="473" name="Picture 2" descr=""/>
          <p:cNvPicPr/>
          <p:nvPr/>
        </p:nvPicPr>
        <p:blipFill>
          <a:blip r:embed="rId2"/>
          <a:stretch/>
        </p:blipFill>
        <p:spPr>
          <a:xfrm>
            <a:off x="900000" y="1916280"/>
            <a:ext cx="6619320" cy="2015640"/>
          </a:xfrm>
          <a:prstGeom prst="rect">
            <a:avLst/>
          </a:prstGeom>
          <a:ln w="0">
            <a:noFill/>
          </a:ln>
        </p:spPr>
      </p:pic>
      <p:pic>
        <p:nvPicPr>
          <p:cNvPr id="474" name="Picture 3" descr=""/>
          <p:cNvPicPr/>
          <p:nvPr/>
        </p:nvPicPr>
        <p:blipFill>
          <a:blip r:embed="rId3"/>
          <a:stretch/>
        </p:blipFill>
        <p:spPr>
          <a:xfrm>
            <a:off x="3851280" y="4724280"/>
            <a:ext cx="5492160" cy="2653920"/>
          </a:xfrm>
          <a:prstGeom prst="rect">
            <a:avLst/>
          </a:prstGeom>
          <a:ln w="0">
            <a:noFill/>
          </a:ln>
        </p:spPr>
      </p:pic>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Creating a filter pipe</a:t>
            </a:r>
            <a:endParaRPr b="0" lang="en-IN" sz="4400" spc="-1" strike="noStrike">
              <a:latin typeface="Arial"/>
            </a:endParaRPr>
          </a:p>
        </p:txBody>
      </p:sp>
      <p:sp>
        <p:nvSpPr>
          <p:cNvPr id="476"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Generate a new pipe from command line as given below:</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Add the following code in filter.pipe.ts, modify unknown to the data type we require</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p:txBody>
      </p:sp>
      <p:pic>
        <p:nvPicPr>
          <p:cNvPr id="477" name="" descr=""/>
          <p:cNvPicPr/>
          <p:nvPr/>
        </p:nvPicPr>
        <p:blipFill>
          <a:blip r:embed="rId1"/>
          <a:stretch/>
        </p:blipFill>
        <p:spPr>
          <a:xfrm>
            <a:off x="900000" y="2141280"/>
            <a:ext cx="3670560" cy="736560"/>
          </a:xfrm>
          <a:prstGeom prst="rect">
            <a:avLst/>
          </a:prstGeom>
          <a:ln w="0">
            <a:noFill/>
          </a:ln>
        </p:spPr>
      </p:pic>
      <p:pic>
        <p:nvPicPr>
          <p:cNvPr id="478" name="" descr=""/>
          <p:cNvPicPr/>
          <p:nvPr/>
        </p:nvPicPr>
        <p:blipFill>
          <a:blip r:embed="rId2"/>
          <a:stretch/>
        </p:blipFill>
        <p:spPr>
          <a:xfrm>
            <a:off x="900000" y="3770640"/>
            <a:ext cx="7107480" cy="2527200"/>
          </a:xfrm>
          <a:prstGeom prst="rect">
            <a:avLst/>
          </a:prstGeom>
          <a:ln w="0">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Creating a filter pipe</a:t>
            </a:r>
            <a:endParaRPr b="0" lang="en-IN" sz="4400" spc="-1" strike="noStrike">
              <a:latin typeface="Arial"/>
            </a:endParaRPr>
          </a:p>
        </p:txBody>
      </p:sp>
      <p:sp>
        <p:nvSpPr>
          <p:cNvPr id="480"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Create a new file named User.ts</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In App.component.ts</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p:txBody>
      </p:sp>
      <p:pic>
        <p:nvPicPr>
          <p:cNvPr id="481" name="" descr=""/>
          <p:cNvPicPr/>
          <p:nvPr/>
        </p:nvPicPr>
        <p:blipFill>
          <a:blip r:embed="rId1"/>
          <a:stretch/>
        </p:blipFill>
        <p:spPr>
          <a:xfrm>
            <a:off x="365400" y="4270680"/>
            <a:ext cx="8776440" cy="2207160"/>
          </a:xfrm>
          <a:prstGeom prst="rect">
            <a:avLst/>
          </a:prstGeom>
          <a:ln w="0">
            <a:noFill/>
          </a:ln>
        </p:spPr>
      </p:pic>
      <p:pic>
        <p:nvPicPr>
          <p:cNvPr id="482" name="" descr=""/>
          <p:cNvPicPr/>
          <p:nvPr/>
        </p:nvPicPr>
        <p:blipFill>
          <a:blip r:embed="rId2"/>
          <a:stretch/>
        </p:blipFill>
        <p:spPr>
          <a:xfrm>
            <a:off x="1260000" y="2160000"/>
            <a:ext cx="2664360" cy="1612800"/>
          </a:xfrm>
          <a:prstGeom prst="rect">
            <a:avLst/>
          </a:prstGeom>
          <a:ln w="0">
            <a:noFill/>
          </a:ln>
        </p:spPr>
      </p:pic>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Creating a filter pipe</a:t>
            </a:r>
            <a:endParaRPr b="0" lang="en-IN" sz="4400" spc="-1" strike="noStrike">
              <a:latin typeface="Arial"/>
            </a:endParaRPr>
          </a:p>
        </p:txBody>
      </p:sp>
      <p:sp>
        <p:nvSpPr>
          <p:cNvPr id="484"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In App.component.html</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p:txBody>
      </p:sp>
      <p:pic>
        <p:nvPicPr>
          <p:cNvPr id="485" name="" descr=""/>
          <p:cNvPicPr/>
          <p:nvPr/>
        </p:nvPicPr>
        <p:blipFill>
          <a:blip r:embed="rId1"/>
          <a:stretch/>
        </p:blipFill>
        <p:spPr>
          <a:xfrm>
            <a:off x="900000" y="1980000"/>
            <a:ext cx="7148880" cy="4679640"/>
          </a:xfrm>
          <a:prstGeom prst="rect">
            <a:avLst/>
          </a:prstGeom>
          <a:ln w="0">
            <a:noFill/>
          </a:ln>
        </p:spPr>
      </p:pic>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title"/>
          </p:nvPr>
        </p:nvSpPr>
        <p:spPr>
          <a:xfrm>
            <a:off x="412200" y="18000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Creating a filter pipe</a:t>
            </a:r>
            <a:endParaRPr b="0" lang="en-IN" sz="4400" spc="-1" strike="noStrike">
              <a:latin typeface="Arial"/>
            </a:endParaRPr>
          </a:p>
        </p:txBody>
      </p:sp>
      <p:sp>
        <p:nvSpPr>
          <p:cNvPr id="487"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 </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p:txBody>
      </p:sp>
      <p:pic>
        <p:nvPicPr>
          <p:cNvPr id="488" name="" descr=""/>
          <p:cNvPicPr/>
          <p:nvPr/>
        </p:nvPicPr>
        <p:blipFill>
          <a:blip r:embed="rId1"/>
          <a:stretch/>
        </p:blipFill>
        <p:spPr>
          <a:xfrm>
            <a:off x="1107360" y="1600200"/>
            <a:ext cx="4830480" cy="2422080"/>
          </a:xfrm>
          <a:prstGeom prst="rect">
            <a:avLst/>
          </a:prstGeom>
          <a:ln w="0">
            <a:noFill/>
          </a:ln>
        </p:spPr>
      </p:pic>
      <p:pic>
        <p:nvPicPr>
          <p:cNvPr id="489" name="" descr=""/>
          <p:cNvPicPr/>
          <p:nvPr/>
        </p:nvPicPr>
        <p:blipFill>
          <a:blip r:embed="rId2"/>
          <a:stretch/>
        </p:blipFill>
        <p:spPr>
          <a:xfrm>
            <a:off x="900000" y="4220280"/>
            <a:ext cx="6117840" cy="2635560"/>
          </a:xfrm>
          <a:prstGeom prst="rect">
            <a:avLst/>
          </a:prstGeom>
          <a:ln w="0">
            <a:noFill/>
          </a:ln>
        </p:spPr>
      </p:pic>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Pure vs Impure pipes.</a:t>
            </a:r>
            <a:endParaRPr b="0" lang="en-IN" sz="4400" spc="-1" strike="noStrike">
              <a:latin typeface="Arial"/>
            </a:endParaRPr>
          </a:p>
        </p:txBody>
      </p:sp>
      <p:sp>
        <p:nvSpPr>
          <p:cNvPr id="491"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Pipe can be made pure or impre with a flag in the pipe.ts as “pure:true/false”.  If the pure flag is true then it is pure pipe else it is impure pipe. </a:t>
            </a:r>
            <a:endParaRPr b="0" lang="en-IN" sz="3200" spc="-1" strike="noStrike">
              <a:latin typeface="Arial"/>
            </a:endParaRPr>
          </a:p>
          <a:p>
            <a:pPr marL="343080" indent="-343080">
              <a:lnSpc>
                <a:spcPct val="100000"/>
              </a:lnSpc>
              <a:spcBef>
                <a:spcPts val="641"/>
              </a:spcBef>
              <a:buClr>
                <a:srgbClr val="000000"/>
              </a:buClr>
              <a:buFont typeface="Arial"/>
              <a:buChar char="•"/>
            </a:pPr>
            <a:r>
              <a:rPr b="1" lang="en-US" sz="3200" spc="-1" strike="noStrike">
                <a:solidFill>
                  <a:srgbClr val="000000"/>
                </a:solidFill>
                <a:latin typeface="Calibri"/>
              </a:rPr>
              <a:t>What is pure pipe or Impure Pipe.</a:t>
            </a:r>
            <a:endParaRPr b="0" lang="en-IN" sz="3200" spc="-1" strike="noStrike">
              <a:latin typeface="Arial"/>
            </a:endParaRPr>
          </a:p>
          <a:p>
            <a:pPr>
              <a:lnSpc>
                <a:spcPct val="100000"/>
              </a:lnSpc>
              <a:spcBef>
                <a:spcPts val="641"/>
              </a:spcBef>
              <a:buNone/>
              <a:tabLst>
                <a:tab algn="l" pos="0"/>
              </a:tabLst>
            </a:pPr>
            <a:r>
              <a:rPr b="0" lang="en-US" sz="3200" spc="-1" strike="noStrike">
                <a:solidFill>
                  <a:srgbClr val="000000"/>
                </a:solidFill>
                <a:latin typeface="Calibri"/>
              </a:rPr>
              <a:t>       </a:t>
            </a:r>
            <a:r>
              <a:rPr b="0" lang="en-US" sz="3200" spc="-1" strike="noStrike">
                <a:solidFill>
                  <a:srgbClr val="000000"/>
                </a:solidFill>
                <a:latin typeface="Calibri"/>
              </a:rPr>
              <a:t>Whenever the state of the component is modified then pipe is executed is called Impure Pipe.  Pure pipe is executed only when it is called.  </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p:nvPr>
        </p:nvSpPr>
        <p:spPr>
          <a:xfrm>
            <a:off x="457200" y="44280"/>
            <a:ext cx="8226000" cy="607824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Let us take an example of displaying a table based on array of objets as shown below:</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 pipe is developed to filter based on the First name as below:</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493" name="Picture 2" descr=""/>
          <p:cNvPicPr/>
          <p:nvPr/>
        </p:nvPicPr>
        <p:blipFill>
          <a:blip r:embed="rId1"/>
          <a:stretch/>
        </p:blipFill>
        <p:spPr>
          <a:xfrm>
            <a:off x="826920" y="836640"/>
            <a:ext cx="6492600" cy="2711160"/>
          </a:xfrm>
          <a:prstGeom prst="rect">
            <a:avLst/>
          </a:prstGeom>
          <a:ln w="0">
            <a:noFill/>
          </a:ln>
        </p:spPr>
      </p:pic>
      <p:pic>
        <p:nvPicPr>
          <p:cNvPr id="494" name="Picture 3" descr=""/>
          <p:cNvPicPr/>
          <p:nvPr/>
        </p:nvPicPr>
        <p:blipFill>
          <a:blip r:embed="rId2"/>
          <a:stretch/>
        </p:blipFill>
        <p:spPr>
          <a:xfrm>
            <a:off x="890640" y="4149720"/>
            <a:ext cx="6365520" cy="2193480"/>
          </a:xfrm>
          <a:prstGeom prst="rect">
            <a:avLst/>
          </a:prstGeom>
          <a:ln w="0">
            <a:noFill/>
          </a:ln>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p:nvPr>
        </p:nvSpPr>
        <p:spPr>
          <a:xfrm>
            <a:off x="457200" y="0"/>
            <a:ext cx="8226000" cy="61225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App.component.ts is adding records to the array as show below:</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496" name="Picture 2" descr=""/>
          <p:cNvPicPr/>
          <p:nvPr/>
        </p:nvPicPr>
        <p:blipFill>
          <a:blip r:embed="rId1"/>
          <a:stretch/>
        </p:blipFill>
        <p:spPr>
          <a:xfrm>
            <a:off x="900000" y="549360"/>
            <a:ext cx="6365520" cy="5101920"/>
          </a:xfrm>
          <a:prstGeom prst="rect">
            <a:avLst/>
          </a:prstGeom>
          <a:ln w="0">
            <a:noFill/>
          </a:ln>
        </p:spPr>
      </p:pic>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p:nvPr>
        </p:nvSpPr>
        <p:spPr>
          <a:xfrm>
            <a:off x="457200" y="0"/>
            <a:ext cx="8226000" cy="61225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App.component.html  displays the content of array of objects using nfFor with filter.</a:t>
            </a:r>
            <a:endParaRPr b="0" lang="en-IN" sz="2000" spc="-1" strike="noStrike">
              <a:latin typeface="Arial"/>
            </a:endParaRPr>
          </a:p>
        </p:txBody>
      </p:sp>
      <p:pic>
        <p:nvPicPr>
          <p:cNvPr id="498" name="Picture 2" descr=""/>
          <p:cNvPicPr/>
          <p:nvPr/>
        </p:nvPicPr>
        <p:blipFill>
          <a:blip r:embed="rId1"/>
          <a:stretch/>
        </p:blipFill>
        <p:spPr>
          <a:xfrm>
            <a:off x="900000" y="765000"/>
            <a:ext cx="6295680" cy="4174560"/>
          </a:xfrm>
          <a:prstGeom prst="rect">
            <a:avLst/>
          </a:prstGeom>
          <a:ln w="0">
            <a:noFill/>
          </a:ln>
        </p:spPr>
      </p:pic>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p:nvPr>
        </p:nvSpPr>
        <p:spPr>
          <a:xfrm>
            <a:off x="457200" y="189000"/>
            <a:ext cx="8226000" cy="59335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On filtering, it shows like this: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Lets say we add two button in the html as shown below:</a:t>
            </a:r>
            <a:endParaRPr b="0" lang="en-IN" sz="2000" spc="-1" strike="noStrike">
              <a:latin typeface="Arial"/>
            </a:endParaRPr>
          </a:p>
        </p:txBody>
      </p:sp>
      <p:pic>
        <p:nvPicPr>
          <p:cNvPr id="500" name="Picture 2" descr=""/>
          <p:cNvPicPr/>
          <p:nvPr/>
        </p:nvPicPr>
        <p:blipFill>
          <a:blip r:embed="rId1"/>
          <a:stretch/>
        </p:blipFill>
        <p:spPr>
          <a:xfrm>
            <a:off x="900000" y="806400"/>
            <a:ext cx="6378120" cy="2606400"/>
          </a:xfrm>
          <a:prstGeom prst="rect">
            <a:avLst/>
          </a:prstGeom>
          <a:ln w="0">
            <a:noFill/>
          </a:ln>
        </p:spPr>
      </p:pic>
      <p:pic>
        <p:nvPicPr>
          <p:cNvPr id="501" name="Picture 3" descr=""/>
          <p:cNvPicPr/>
          <p:nvPr/>
        </p:nvPicPr>
        <p:blipFill>
          <a:blip r:embed="rId2"/>
          <a:stretch/>
        </p:blipFill>
        <p:spPr>
          <a:xfrm>
            <a:off x="900000" y="4292640"/>
            <a:ext cx="4747680" cy="24156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rmAutofit/>
          </a:bodyPr>
          <a:p>
            <a:pPr algn="ctr">
              <a:lnSpc>
                <a:spcPct val="100000"/>
              </a:lnSpc>
              <a:buNone/>
            </a:pPr>
            <a:r>
              <a:rPr b="0" lang="en-US" sz="4400" spc="-1" strike="noStrike">
                <a:solidFill>
                  <a:srgbClr val="000000"/>
                </a:solidFill>
                <a:latin typeface="Calibri"/>
              </a:rPr>
              <a:t>Features of  Angular 10</a:t>
            </a:r>
            <a:endParaRPr b="0" lang="en-IN" sz="4400" spc="-1" strike="noStrike">
              <a:latin typeface="Arial"/>
            </a:endParaRPr>
          </a:p>
        </p:txBody>
      </p:sp>
      <p:pic>
        <p:nvPicPr>
          <p:cNvPr id="150" name="" descr=""/>
          <p:cNvPicPr/>
          <p:nvPr/>
        </p:nvPicPr>
        <p:blipFill>
          <a:blip r:embed="rId1"/>
          <a:stretch/>
        </p:blipFill>
        <p:spPr>
          <a:xfrm>
            <a:off x="2291040" y="1573560"/>
            <a:ext cx="4577040" cy="3708360"/>
          </a:xfrm>
          <a:prstGeom prst="rect">
            <a:avLst/>
          </a:prstGeom>
          <a:ln w="0">
            <a:noFill/>
          </a:ln>
        </p:spPr>
      </p:pic>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Functions of these buttons are:</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On click of AddUser button will not have an impact on pipe as it is not called after the change in the state of the object.  This is called pupre pipe.  This behavior can be modified by changing the pipe to impure pipe, that is, adding a flag pure:false in the pipe.ts file.  But Impure pipes are called everytime there is change in the state of the component, hence there is an performance impact.</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There is an error created in the pipe, lets see if you can resolve it.</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Reset() needs to be looked into.  You need to correct them to make it work.</a:t>
            </a:r>
            <a:endParaRPr b="0" lang="en-IN" sz="2000" spc="-1" strike="noStrike">
              <a:latin typeface="Arial"/>
            </a:endParaRPr>
          </a:p>
        </p:txBody>
      </p:sp>
      <p:pic>
        <p:nvPicPr>
          <p:cNvPr id="503" name="Picture 2" descr=""/>
          <p:cNvPicPr/>
          <p:nvPr/>
        </p:nvPicPr>
        <p:blipFill>
          <a:blip r:embed="rId1"/>
          <a:stretch/>
        </p:blipFill>
        <p:spPr>
          <a:xfrm>
            <a:off x="900000" y="907920"/>
            <a:ext cx="6352920" cy="2193480"/>
          </a:xfrm>
          <a:prstGeom prst="rect">
            <a:avLst/>
          </a:prstGeom>
          <a:ln w="0">
            <a:noFill/>
          </a:ln>
        </p:spPr>
      </p:pic>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Pure vs Impure</a:t>
            </a:r>
            <a:endParaRPr b="0" lang="en-IN" sz="4400" spc="-1" strike="noStrike">
              <a:latin typeface="Arial"/>
            </a:endParaRPr>
          </a:p>
        </p:txBody>
      </p:sp>
      <p:sp>
        <p:nvSpPr>
          <p:cNvPr id="505"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Create two pipes named purePipe and ImpurePipe.</a:t>
            </a: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Ng g pipe purepipe  --skip-tests</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Ng g pipe impurepipe --skip-tests</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Content of pupre pipe :</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506" name="Picture 3" descr=""/>
          <p:cNvPicPr/>
          <p:nvPr/>
        </p:nvPicPr>
        <p:blipFill>
          <a:blip r:embed="rId1"/>
          <a:stretch/>
        </p:blipFill>
        <p:spPr>
          <a:xfrm>
            <a:off x="3492360" y="3068640"/>
            <a:ext cx="4596840" cy="3242880"/>
          </a:xfrm>
          <a:prstGeom prst="rect">
            <a:avLst/>
          </a:prstGeom>
          <a:ln w="0">
            <a:noFill/>
          </a:ln>
        </p:spPr>
      </p:pic>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Content of Impure Pipe is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Define two variables in app.component.ts </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Use the pipe in html as shown: </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508" name="Picture 2" descr=""/>
          <p:cNvPicPr/>
          <p:nvPr/>
        </p:nvPicPr>
        <p:blipFill>
          <a:blip r:embed="rId1"/>
          <a:stretch/>
        </p:blipFill>
        <p:spPr>
          <a:xfrm>
            <a:off x="3924360" y="44280"/>
            <a:ext cx="5017680" cy="3461760"/>
          </a:xfrm>
          <a:prstGeom prst="rect">
            <a:avLst/>
          </a:prstGeom>
          <a:ln w="0">
            <a:noFill/>
          </a:ln>
        </p:spPr>
      </p:pic>
      <p:pic>
        <p:nvPicPr>
          <p:cNvPr id="509" name="Picture 3" descr=""/>
          <p:cNvPicPr/>
          <p:nvPr/>
        </p:nvPicPr>
        <p:blipFill>
          <a:blip r:embed="rId2"/>
          <a:stretch/>
        </p:blipFill>
        <p:spPr>
          <a:xfrm>
            <a:off x="6084720" y="3716280"/>
            <a:ext cx="1711080" cy="806040"/>
          </a:xfrm>
          <a:prstGeom prst="rect">
            <a:avLst/>
          </a:prstGeom>
          <a:ln w="0">
            <a:noFill/>
          </a:ln>
        </p:spPr>
      </p:pic>
      <p:pic>
        <p:nvPicPr>
          <p:cNvPr id="510" name="Picture 4" descr=""/>
          <p:cNvPicPr/>
          <p:nvPr/>
        </p:nvPicPr>
        <p:blipFill>
          <a:blip r:embed="rId3"/>
          <a:stretch/>
        </p:blipFill>
        <p:spPr>
          <a:xfrm>
            <a:off x="4422600" y="4724280"/>
            <a:ext cx="3320640" cy="1711080"/>
          </a:xfrm>
          <a:prstGeom prst="rect">
            <a:avLst/>
          </a:prstGeom>
          <a:ln w="0">
            <a:noFill/>
          </a:ln>
        </p:spPr>
      </p:pic>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buNone/>
            </a:pPr>
            <a:endParaRPr b="0" lang="en-IN" sz="4400" spc="-1" strike="noStrike">
              <a:latin typeface="Arial"/>
            </a:endParaRPr>
          </a:p>
        </p:txBody>
      </p:sp>
      <p:sp>
        <p:nvSpPr>
          <p:cNvPr id="512"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Open console to see how exactly both the pipes are behaving:</a:t>
            </a: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Pupre pipe is called whenever it is invoked but impure pipe is called whenever the state of the object is modified.  Here the component is modified internally.</a:t>
            </a:r>
            <a:endParaRPr b="0" lang="en-IN" sz="3200" spc="-1" strike="noStrike">
              <a:latin typeface="Arial"/>
            </a:endParaRPr>
          </a:p>
          <a:p>
            <a:pPr>
              <a:lnSpc>
                <a:spcPct val="100000"/>
              </a:lnSpc>
              <a:spcBef>
                <a:spcPts val="641"/>
              </a:spcBef>
              <a:buNone/>
            </a:pPr>
            <a:endParaRPr b="0" lang="en-IN" sz="3200" spc="-1" strike="noStrike">
              <a:latin typeface="Arial"/>
            </a:endParaRPr>
          </a:p>
        </p:txBody>
      </p:sp>
      <p:pic>
        <p:nvPicPr>
          <p:cNvPr id="513" name="Picture 2" descr=""/>
          <p:cNvPicPr/>
          <p:nvPr/>
        </p:nvPicPr>
        <p:blipFill>
          <a:blip r:embed="rId1"/>
          <a:stretch/>
        </p:blipFill>
        <p:spPr>
          <a:xfrm>
            <a:off x="1692360" y="2924280"/>
            <a:ext cx="5324040" cy="3485880"/>
          </a:xfrm>
          <a:prstGeom prst="rect">
            <a:avLst/>
          </a:prstGeom>
          <a:ln w="0">
            <a:noFill/>
          </a:ln>
        </p:spPr>
      </p:pic>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Observables.</a:t>
            </a:r>
            <a:endParaRPr b="0" lang="en-IN" sz="4400" spc="-1" strike="noStrike">
              <a:latin typeface="Arial"/>
            </a:endParaRPr>
          </a:p>
        </p:txBody>
      </p:sp>
      <p:sp>
        <p:nvSpPr>
          <p:cNvPr id="515"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Promises are same as discussed in typescript.</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Observables provide support for passing messages between parts of your application. They are used frequently in Angular and are a technique for event handling, asynchronous programming, and handling multiple values.</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The observer pattern is a software design pattern in which an object, called the </a:t>
            </a:r>
            <a:r>
              <a:rPr b="0" i="1" lang="en-IN" sz="1600" spc="-1" strike="noStrike">
                <a:solidFill>
                  <a:srgbClr val="000000"/>
                </a:solidFill>
                <a:latin typeface="Calibri"/>
              </a:rPr>
              <a:t>subject</a:t>
            </a:r>
            <a:r>
              <a:rPr b="0" lang="en-IN" sz="1600" spc="-1" strike="noStrike">
                <a:solidFill>
                  <a:srgbClr val="000000"/>
                </a:solidFill>
                <a:latin typeface="Calibri"/>
              </a:rPr>
              <a:t>, maintains a list of its dependents, called </a:t>
            </a:r>
            <a:r>
              <a:rPr b="0" i="1" lang="en-IN" sz="1600" spc="-1" strike="noStrike">
                <a:solidFill>
                  <a:srgbClr val="000000"/>
                </a:solidFill>
                <a:latin typeface="Calibri"/>
              </a:rPr>
              <a:t>observers</a:t>
            </a:r>
            <a:r>
              <a:rPr b="0" lang="en-IN" sz="1600" spc="-1" strike="noStrike">
                <a:solidFill>
                  <a:srgbClr val="000000"/>
                </a:solidFill>
                <a:latin typeface="Calibri"/>
              </a:rPr>
              <a:t>, and notifies them automatically of state changes. This pattern is similar (but not identical) to the </a:t>
            </a:r>
            <a:r>
              <a:rPr b="0" lang="en-IN" sz="1600" spc="-1" strike="noStrike" u="sng">
                <a:solidFill>
                  <a:srgbClr val="0000ff"/>
                </a:solidFill>
                <a:uFillTx/>
                <a:latin typeface="Calibri"/>
                <a:hlinkClick r:id="rId1"/>
              </a:rPr>
              <a:t>publish/subscribe</a:t>
            </a:r>
            <a:r>
              <a:rPr b="0" lang="en-IN" sz="1600" spc="-1" strike="noStrike">
                <a:solidFill>
                  <a:srgbClr val="000000"/>
                </a:solidFill>
                <a:latin typeface="Calibri"/>
              </a:rPr>
              <a:t> design pattern.</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Observables are declarative—that is, you define a function for publishing values, but it is not executed until a consumer subscribes to it. The subscribed consumer then receives notifications until the function completes, or until they unsubscribe.</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An observable can deliver multiple values of any type—literals, messages, or events, depending on the context. The API for receiving values is the same whether the values are delivered synchronously or asynchronously. Because setup and teardown logic are both handled by the observable, your application code only needs to worry about subscribing to consume values, and when done, unsubscribing. Whether the stream was keystrokes, an HTTP response, or an interval timer, the interface for listening to values and stopping listening is the same.</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Because of these advantages, observables are used extensively within Angular, and for application development as well.</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A program will be demonstrated during Forms module.  </a:t>
            </a:r>
            <a:endParaRPr b="0" lang="en-IN" sz="1600" spc="-1" strike="noStrike">
              <a:latin typeface="Arial"/>
            </a:endParaRPr>
          </a:p>
          <a:p>
            <a:pPr>
              <a:lnSpc>
                <a:spcPct val="100000"/>
              </a:lnSpc>
              <a:spcBef>
                <a:spcPts val="320"/>
              </a:spcBef>
              <a:buNone/>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Async Pipe</a:t>
            </a:r>
            <a:endParaRPr b="0" lang="en-IN" sz="4400" spc="-1" strike="noStrike">
              <a:latin typeface="Arial"/>
            </a:endParaRPr>
          </a:p>
        </p:txBody>
      </p:sp>
      <p:sp>
        <p:nvSpPr>
          <p:cNvPr id="517"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a:lnSpc>
                <a:spcPct val="100000"/>
              </a:lnSpc>
              <a:spcBef>
                <a:spcPts val="400"/>
              </a:spcBef>
              <a:buNone/>
            </a:pPr>
            <a:r>
              <a:rPr b="0" lang="en-US" sz="2200" spc="-1" strike="noStrike">
                <a:solidFill>
                  <a:srgbClr val="000000"/>
                </a:solidFill>
                <a:latin typeface="Calibri"/>
              </a:rPr>
              <a:t> </a:t>
            </a:r>
            <a:r>
              <a:rPr b="0" lang="en-US" sz="2200" spc="-1" strike="noStrike">
                <a:solidFill>
                  <a:srgbClr val="000000"/>
                </a:solidFill>
                <a:latin typeface="Calibri"/>
              </a:rPr>
              <a:t>The async pipe in angular will subscribe to an Observable or Promise and return the latest value it has emitted. Whenever a new value is emitted from an Observable or Promise, the async pipe marks the component to be checked for changes. When the component gets destroyed, the async pipe unsubscribes automatically to avoid potential memory leaks. We can use the async pipe in Angular application by including the CommonModule which exports all the basic Angular directives and pipes, such as NgIf, NgForOf, DecimalPipe, and so on. These are then re-exported by BrowserModule, which is included automatically in the root AppModule, when you create a new app with the CLI new command.</a:t>
            </a:r>
            <a:endParaRPr b="0" lang="en-IN" sz="2200" spc="-1" strike="noStrike">
              <a:latin typeface="Arial"/>
            </a:endParaRPr>
          </a:p>
          <a:p>
            <a:pPr>
              <a:lnSpc>
                <a:spcPct val="100000"/>
              </a:lnSpc>
              <a:spcBef>
                <a:spcPts val="400"/>
              </a:spcBef>
              <a:buNone/>
            </a:pPr>
            <a:endParaRPr b="0" lang="en-IN" sz="2200" spc="-1" strike="noStrike">
              <a:latin typeface="Arial"/>
            </a:endParaRPr>
          </a:p>
          <a:p>
            <a:pPr>
              <a:lnSpc>
                <a:spcPct val="100000"/>
              </a:lnSpc>
              <a:spcBef>
                <a:spcPts val="400"/>
              </a:spcBef>
              <a:buNone/>
            </a:pPr>
            <a:endParaRPr b="0" lang="en-IN" sz="2200" spc="-1" strike="noStrike">
              <a:latin typeface="Arial"/>
            </a:endParaRPr>
          </a:p>
          <a:p>
            <a:pPr>
              <a:lnSpc>
                <a:spcPct val="100000"/>
              </a:lnSpc>
              <a:spcBef>
                <a:spcPts val="400"/>
              </a:spcBef>
              <a:buNone/>
            </a:pP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Async Pipe</a:t>
            </a:r>
            <a:endParaRPr b="0" lang="en-IN" sz="4400" spc="-1" strike="noStrike">
              <a:latin typeface="Arial"/>
            </a:endParaRPr>
          </a:p>
        </p:txBody>
      </p:sp>
      <p:sp>
        <p:nvSpPr>
          <p:cNvPr id="519" name="PlaceHolder 2"/>
          <p:cNvSpPr>
            <a:spLocks noGrp="1"/>
          </p:cNvSpPr>
          <p:nvPr>
            <p:ph/>
          </p:nvPr>
        </p:nvSpPr>
        <p:spPr>
          <a:xfrm>
            <a:off x="540000" y="1235880"/>
            <a:ext cx="8226000" cy="4522320"/>
          </a:xfrm>
          <a:prstGeom prst="rect">
            <a:avLst/>
          </a:prstGeom>
          <a:noFill/>
          <a:ln w="0">
            <a:noFill/>
          </a:ln>
        </p:spPr>
        <p:txBody>
          <a:bodyPr numCol="1" spcCol="0" lIns="90000" rIns="90000" tIns="45000" bIns="45000" anchor="t">
            <a:noAutofit/>
          </a:bodyPr>
          <a:p>
            <a:pPr>
              <a:lnSpc>
                <a:spcPct val="100000"/>
              </a:lnSpc>
              <a:spcBef>
                <a:spcPts val="400"/>
              </a:spcBef>
              <a:buNone/>
            </a:pPr>
            <a:r>
              <a:rPr b="0" lang="en-US" sz="2200" spc="-1" strike="noStrike">
                <a:solidFill>
                  <a:srgbClr val="000000"/>
                </a:solidFill>
                <a:latin typeface="Calibri"/>
              </a:rPr>
              <a:t> </a:t>
            </a:r>
            <a:r>
              <a:rPr b="0" lang="en-US" sz="2200" spc="-1" strike="noStrike">
                <a:solidFill>
                  <a:srgbClr val="000000"/>
                </a:solidFill>
                <a:latin typeface="Calibri"/>
              </a:rPr>
              <a:t>In App.component.ts</a:t>
            </a:r>
            <a:endParaRPr b="0" lang="en-IN" sz="2200" spc="-1" strike="noStrike">
              <a:latin typeface="Arial"/>
            </a:endParaRPr>
          </a:p>
          <a:p>
            <a:pPr>
              <a:lnSpc>
                <a:spcPct val="100000"/>
              </a:lnSpc>
              <a:spcBef>
                <a:spcPts val="400"/>
              </a:spcBef>
              <a:buNone/>
            </a:pPr>
            <a:endParaRPr b="0" lang="en-IN" sz="2200" spc="-1" strike="noStrike">
              <a:latin typeface="Arial"/>
            </a:endParaRPr>
          </a:p>
          <a:p>
            <a:pPr>
              <a:lnSpc>
                <a:spcPct val="100000"/>
              </a:lnSpc>
              <a:spcBef>
                <a:spcPts val="400"/>
              </a:spcBef>
              <a:buNone/>
            </a:pPr>
            <a:endParaRPr b="0" lang="en-IN" sz="2200" spc="-1" strike="noStrike">
              <a:latin typeface="Arial"/>
            </a:endParaRPr>
          </a:p>
          <a:p>
            <a:pPr>
              <a:lnSpc>
                <a:spcPct val="100000"/>
              </a:lnSpc>
              <a:spcBef>
                <a:spcPts val="400"/>
              </a:spcBef>
              <a:buNone/>
            </a:pPr>
            <a:endParaRPr b="0" lang="en-IN" sz="2200" spc="-1" strike="noStrike">
              <a:latin typeface="Arial"/>
            </a:endParaRPr>
          </a:p>
          <a:p>
            <a:pPr>
              <a:lnSpc>
                <a:spcPct val="100000"/>
              </a:lnSpc>
              <a:spcBef>
                <a:spcPts val="400"/>
              </a:spcBef>
              <a:buNone/>
            </a:pPr>
            <a:endParaRPr b="0" lang="en-IN" sz="2200" spc="-1" strike="noStrike">
              <a:latin typeface="Arial"/>
            </a:endParaRPr>
          </a:p>
          <a:p>
            <a:pPr>
              <a:lnSpc>
                <a:spcPct val="100000"/>
              </a:lnSpc>
              <a:spcBef>
                <a:spcPts val="400"/>
              </a:spcBef>
              <a:buNone/>
            </a:pPr>
            <a:r>
              <a:rPr b="0" lang="en-US" sz="2200" spc="-1" strike="noStrike">
                <a:solidFill>
                  <a:srgbClr val="000000"/>
                </a:solidFill>
                <a:latin typeface="Calibri"/>
              </a:rPr>
              <a:t>In App.component.html</a:t>
            </a:r>
            <a:endParaRPr b="0" lang="en-IN" sz="2200" spc="-1" strike="noStrike">
              <a:latin typeface="Arial"/>
            </a:endParaRPr>
          </a:p>
          <a:p>
            <a:pPr>
              <a:lnSpc>
                <a:spcPct val="100000"/>
              </a:lnSpc>
              <a:spcBef>
                <a:spcPts val="400"/>
              </a:spcBef>
              <a:buNone/>
            </a:pPr>
            <a:endParaRPr b="0" lang="en-IN" sz="2200" spc="-1" strike="noStrike">
              <a:latin typeface="Arial"/>
            </a:endParaRPr>
          </a:p>
          <a:p>
            <a:pPr>
              <a:lnSpc>
                <a:spcPct val="100000"/>
              </a:lnSpc>
              <a:spcBef>
                <a:spcPts val="400"/>
              </a:spcBef>
              <a:buNone/>
            </a:pPr>
            <a:endParaRPr b="0" lang="en-IN" sz="2200" spc="-1" strike="noStrike">
              <a:latin typeface="Arial"/>
            </a:endParaRPr>
          </a:p>
          <a:p>
            <a:pPr>
              <a:lnSpc>
                <a:spcPct val="100000"/>
              </a:lnSpc>
              <a:spcBef>
                <a:spcPts val="400"/>
              </a:spcBef>
              <a:buNone/>
            </a:pPr>
            <a:endParaRPr b="0" lang="en-IN" sz="2200" spc="-1" strike="noStrike">
              <a:latin typeface="Arial"/>
            </a:endParaRPr>
          </a:p>
          <a:p>
            <a:pPr>
              <a:lnSpc>
                <a:spcPct val="100000"/>
              </a:lnSpc>
              <a:spcBef>
                <a:spcPts val="400"/>
              </a:spcBef>
              <a:buNone/>
            </a:pPr>
            <a:endParaRPr b="0" lang="en-IN" sz="2200" spc="-1" strike="noStrike">
              <a:latin typeface="Arial"/>
            </a:endParaRPr>
          </a:p>
          <a:p>
            <a:pPr>
              <a:lnSpc>
                <a:spcPct val="100000"/>
              </a:lnSpc>
              <a:spcBef>
                <a:spcPts val="400"/>
              </a:spcBef>
              <a:buNone/>
            </a:pPr>
            <a:endParaRPr b="0" lang="en-IN" sz="2200" spc="-1" strike="noStrike">
              <a:latin typeface="Arial"/>
            </a:endParaRPr>
          </a:p>
          <a:p>
            <a:pPr>
              <a:lnSpc>
                <a:spcPct val="100000"/>
              </a:lnSpc>
              <a:spcBef>
                <a:spcPts val="400"/>
              </a:spcBef>
              <a:buNone/>
            </a:pPr>
            <a:r>
              <a:rPr b="0" lang="en-US" sz="2200" spc="-1" strike="noStrike">
                <a:solidFill>
                  <a:srgbClr val="000000"/>
                </a:solidFill>
                <a:latin typeface="Calibri"/>
              </a:rPr>
              <a:t>Whenever the time is modified in observable, it is displayed and updated on html.  Async works all the time when the data is modified using observables.</a:t>
            </a:r>
            <a:endParaRPr b="0" lang="en-IN" sz="2200" spc="-1" strike="noStrike">
              <a:latin typeface="Arial"/>
            </a:endParaRPr>
          </a:p>
          <a:p>
            <a:pPr>
              <a:lnSpc>
                <a:spcPct val="100000"/>
              </a:lnSpc>
              <a:spcBef>
                <a:spcPts val="400"/>
              </a:spcBef>
              <a:buNone/>
            </a:pPr>
            <a:endParaRPr b="0" lang="en-IN" sz="2200" spc="-1" strike="noStrike">
              <a:latin typeface="Arial"/>
            </a:endParaRPr>
          </a:p>
          <a:p>
            <a:pPr>
              <a:lnSpc>
                <a:spcPct val="100000"/>
              </a:lnSpc>
              <a:spcBef>
                <a:spcPts val="400"/>
              </a:spcBef>
              <a:buNone/>
            </a:pPr>
            <a:endParaRPr b="0" lang="en-IN" sz="2200" spc="-1" strike="noStrike">
              <a:latin typeface="Arial"/>
            </a:endParaRPr>
          </a:p>
          <a:p>
            <a:pPr>
              <a:lnSpc>
                <a:spcPct val="100000"/>
              </a:lnSpc>
              <a:spcBef>
                <a:spcPts val="400"/>
              </a:spcBef>
              <a:buNone/>
            </a:pPr>
            <a:endParaRPr b="0" lang="en-IN" sz="2200" spc="-1" strike="noStrike">
              <a:latin typeface="Arial"/>
            </a:endParaRPr>
          </a:p>
          <a:p>
            <a:pPr>
              <a:lnSpc>
                <a:spcPct val="100000"/>
              </a:lnSpc>
              <a:spcBef>
                <a:spcPts val="400"/>
              </a:spcBef>
              <a:buNone/>
            </a:pPr>
            <a:endParaRPr b="0" lang="en-IN" sz="2200" spc="-1" strike="noStrike">
              <a:latin typeface="Arial"/>
            </a:endParaRPr>
          </a:p>
          <a:p>
            <a:pPr>
              <a:lnSpc>
                <a:spcPct val="100000"/>
              </a:lnSpc>
              <a:spcBef>
                <a:spcPts val="400"/>
              </a:spcBef>
              <a:buNone/>
            </a:pPr>
            <a:endParaRPr b="0" lang="en-IN" sz="2200" spc="-1" strike="noStrike">
              <a:latin typeface="Arial"/>
            </a:endParaRPr>
          </a:p>
          <a:p>
            <a:pPr>
              <a:lnSpc>
                <a:spcPct val="100000"/>
              </a:lnSpc>
              <a:spcBef>
                <a:spcPts val="400"/>
              </a:spcBef>
              <a:buNone/>
            </a:pPr>
            <a:endParaRPr b="0" lang="en-IN" sz="2200" spc="-1" strike="noStrike">
              <a:latin typeface="Arial"/>
            </a:endParaRPr>
          </a:p>
          <a:p>
            <a:pPr>
              <a:lnSpc>
                <a:spcPct val="100000"/>
              </a:lnSpc>
              <a:spcBef>
                <a:spcPts val="400"/>
              </a:spcBef>
              <a:buNone/>
            </a:pPr>
            <a:endParaRPr b="0" lang="en-IN" sz="2200" spc="-1" strike="noStrike">
              <a:latin typeface="Arial"/>
            </a:endParaRPr>
          </a:p>
          <a:p>
            <a:pPr>
              <a:lnSpc>
                <a:spcPct val="100000"/>
              </a:lnSpc>
              <a:spcBef>
                <a:spcPts val="400"/>
              </a:spcBef>
              <a:buNone/>
            </a:pPr>
            <a:endParaRPr b="0" lang="en-IN" sz="2200" spc="-1" strike="noStrike">
              <a:latin typeface="Arial"/>
            </a:endParaRPr>
          </a:p>
        </p:txBody>
      </p:sp>
      <p:pic>
        <p:nvPicPr>
          <p:cNvPr id="520" name="" descr=""/>
          <p:cNvPicPr/>
          <p:nvPr/>
        </p:nvPicPr>
        <p:blipFill>
          <a:blip r:embed="rId1"/>
          <a:stretch/>
        </p:blipFill>
        <p:spPr>
          <a:xfrm>
            <a:off x="991440" y="1710000"/>
            <a:ext cx="6566760" cy="988200"/>
          </a:xfrm>
          <a:prstGeom prst="rect">
            <a:avLst/>
          </a:prstGeom>
          <a:ln w="0">
            <a:noFill/>
          </a:ln>
        </p:spPr>
      </p:pic>
      <p:pic>
        <p:nvPicPr>
          <p:cNvPr id="521" name="" descr=""/>
          <p:cNvPicPr/>
          <p:nvPr/>
        </p:nvPicPr>
        <p:blipFill>
          <a:blip r:embed="rId2"/>
          <a:stretch/>
        </p:blipFill>
        <p:spPr>
          <a:xfrm>
            <a:off x="1462680" y="3656520"/>
            <a:ext cx="2855520" cy="1201680"/>
          </a:xfrm>
          <a:prstGeom prst="rect">
            <a:avLst/>
          </a:prstGeom>
          <a:ln w="0">
            <a:noFill/>
          </a:ln>
        </p:spPr>
      </p:pic>
      <p:pic>
        <p:nvPicPr>
          <p:cNvPr id="522" name="" descr=""/>
          <p:cNvPicPr/>
          <p:nvPr/>
        </p:nvPicPr>
        <p:blipFill>
          <a:blip r:embed="rId3"/>
          <a:stretch/>
        </p:blipFill>
        <p:spPr>
          <a:xfrm>
            <a:off x="4680000" y="3600000"/>
            <a:ext cx="5446440" cy="934920"/>
          </a:xfrm>
          <a:prstGeom prst="rect">
            <a:avLst/>
          </a:prstGeom>
          <a:ln w="0">
            <a:noFill/>
          </a:ln>
        </p:spPr>
      </p:pic>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title"/>
          </p:nvPr>
        </p:nvSpPr>
        <p:spPr>
          <a:xfrm>
            <a:off x="457200" y="299736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Day-4</a:t>
            </a:r>
            <a:endParaRPr b="0" lang="en-IN" sz="4400" spc="-1" strike="noStrike">
              <a:latin typeface="Arial"/>
            </a:endParaRPr>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Angular Service</a:t>
            </a:r>
            <a:endParaRPr b="0" lang="en-IN" sz="4400" spc="-1" strike="noStrike">
              <a:latin typeface="Arial"/>
            </a:endParaRPr>
          </a:p>
        </p:txBody>
      </p:sp>
      <p:sp>
        <p:nvSpPr>
          <p:cNvPr id="525"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Introduction to services and dependency injection.</a:t>
            </a:r>
            <a:endParaRPr b="0" lang="en-IN" sz="1600" spc="-1" strike="noStrike">
              <a:latin typeface="Arial"/>
            </a:endParaRPr>
          </a:p>
          <a:p>
            <a:pPr marL="343080" indent="-343080">
              <a:lnSpc>
                <a:spcPct val="100000"/>
              </a:lnSpc>
              <a:spcBef>
                <a:spcPts val="320"/>
              </a:spcBef>
              <a:buClr>
                <a:srgbClr val="000000"/>
              </a:buClr>
              <a:buFont typeface="Arial"/>
              <a:buChar char="•"/>
            </a:pPr>
            <a:r>
              <a:rPr b="0" i="1" lang="en-IN" sz="1600" spc="-1" strike="noStrike">
                <a:solidFill>
                  <a:srgbClr val="000000"/>
                </a:solidFill>
                <a:latin typeface="Calibri"/>
              </a:rPr>
              <a:t>Service</a:t>
            </a:r>
            <a:r>
              <a:rPr b="0" lang="en-IN" sz="1600" spc="-1" strike="noStrike">
                <a:solidFill>
                  <a:srgbClr val="000000"/>
                </a:solidFill>
                <a:latin typeface="Calibri"/>
              </a:rPr>
              <a:t> is a broad category encompassing any value, function, or feature that an application needs. A service is typically a class with a narrow, well-defined purpose. It should do something specific and do it well.</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Angular distinguishes components from services to increase modularity and reusability. By separating a component's view-related functionality from other kinds of processing, you can make your component classes lean and efficient.</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Ideally, a component's job is to enable the user experience and nothing more. A component should present properties and methods for data binding, in order to mediate between the view (rendered by the template) and the application logic (which often includes some notion of a </a:t>
            </a:r>
            <a:r>
              <a:rPr b="0" i="1" lang="en-IN" sz="1600" spc="-1" strike="noStrike">
                <a:solidFill>
                  <a:srgbClr val="000000"/>
                </a:solidFill>
                <a:latin typeface="Calibri"/>
              </a:rPr>
              <a:t>model</a:t>
            </a:r>
            <a:r>
              <a:rPr b="0" lang="en-IN" sz="1600" spc="-1" strike="noStrike">
                <a:solidFill>
                  <a:srgbClr val="000000"/>
                </a:solidFill>
                <a:latin typeface="Calibri"/>
              </a:rPr>
              <a:t>).</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A component can delegate certain tasks to services, such as fetching data from the server, validating user input, or logging directly to the console. By defining such processing tasks in an </a:t>
            </a:r>
            <a:r>
              <a:rPr b="0" i="1" lang="en-IN" sz="1600" spc="-1" strike="noStrike">
                <a:solidFill>
                  <a:srgbClr val="000000"/>
                </a:solidFill>
                <a:latin typeface="Calibri"/>
              </a:rPr>
              <a:t>injectable service class</a:t>
            </a:r>
            <a:r>
              <a:rPr b="0" lang="en-IN" sz="1600" spc="-1" strike="noStrike">
                <a:solidFill>
                  <a:srgbClr val="000000"/>
                </a:solidFill>
                <a:latin typeface="Calibri"/>
              </a:rPr>
              <a:t>, you make those tasks available to any component. You can also make your application more adaptable by injecting different providers of the same kind of service, as appropriate in different circumstances.</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Angular doesn't </a:t>
            </a:r>
            <a:r>
              <a:rPr b="0" i="1" lang="en-IN" sz="1600" spc="-1" strike="noStrike">
                <a:solidFill>
                  <a:srgbClr val="000000"/>
                </a:solidFill>
                <a:latin typeface="Calibri"/>
              </a:rPr>
              <a:t>enforce</a:t>
            </a:r>
            <a:r>
              <a:rPr b="0" lang="en-IN" sz="1600" spc="-1" strike="noStrike">
                <a:solidFill>
                  <a:srgbClr val="000000"/>
                </a:solidFill>
                <a:latin typeface="Calibri"/>
              </a:rPr>
              <a:t> these principles. Angular does help you </a:t>
            </a:r>
            <a:r>
              <a:rPr b="0" i="1" lang="en-IN" sz="1600" spc="-1" strike="noStrike">
                <a:solidFill>
                  <a:srgbClr val="000000"/>
                </a:solidFill>
                <a:latin typeface="Calibri"/>
              </a:rPr>
              <a:t>follow</a:t>
            </a:r>
            <a:r>
              <a:rPr b="0" lang="en-IN" sz="1600" spc="-1" strike="noStrike">
                <a:solidFill>
                  <a:srgbClr val="000000"/>
                </a:solidFill>
                <a:latin typeface="Calibri"/>
              </a:rPr>
              <a:t> these principles by making it easy to factor your application logic into services and make those services available to components through </a:t>
            </a:r>
            <a:r>
              <a:rPr b="0" i="1" lang="en-IN" sz="1600" spc="-1" strike="noStrike">
                <a:solidFill>
                  <a:srgbClr val="000000"/>
                </a:solidFill>
                <a:latin typeface="Calibri"/>
              </a:rPr>
              <a:t>dependency injection</a:t>
            </a:r>
            <a:r>
              <a:rPr b="0" lang="en-IN" sz="1600" spc="-1" strike="noStrike">
                <a:solidFill>
                  <a:srgbClr val="000000"/>
                </a:solidFill>
                <a:latin typeface="Calibri"/>
              </a:rPr>
              <a:t>.</a:t>
            </a:r>
            <a:endParaRPr b="0" lang="en-IN" sz="1600" spc="-1" strike="noStrike">
              <a:latin typeface="Arial"/>
            </a:endParaRPr>
          </a:p>
          <a:p>
            <a:pPr>
              <a:lnSpc>
                <a:spcPct val="100000"/>
              </a:lnSpc>
              <a:spcBef>
                <a:spcPts val="320"/>
              </a:spcBef>
              <a:buNone/>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Hierarchical Injector</a:t>
            </a:r>
            <a:endParaRPr b="0" lang="en-IN" sz="4400" spc="-1" strike="noStrike">
              <a:latin typeface="Arial"/>
            </a:endParaRPr>
          </a:p>
        </p:txBody>
      </p:sp>
      <p:sp>
        <p:nvSpPr>
          <p:cNvPr id="527"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Hierarchical Injector</a:t>
            </a:r>
            <a:endParaRPr b="0" lang="en-IN" sz="3200" spc="-1" strike="noStrike">
              <a:latin typeface="Arial"/>
            </a:endParaRPr>
          </a:p>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The Angular’s root or centralized injector is a hierarchical injector, which is one of its most exciting features.</a:t>
            </a:r>
            <a:endParaRPr b="0" lang="en-IN" sz="3200" spc="-1" strike="noStrike">
              <a:latin typeface="Arial"/>
            </a:endParaRPr>
          </a:p>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It means if we provide a service for one module or component, the instance of that service will be available to all the descendants of that module or component. In an Angular application, there are multiple places where we can “provide” a service:</a:t>
            </a:r>
            <a:endParaRPr b="0" lang="en-IN" sz="3200" spc="-1" strike="noStrike">
              <a:latin typeface="Arial"/>
            </a:endParaRPr>
          </a:p>
          <a:p>
            <a:pPr>
              <a:lnSpc>
                <a:spcPct val="100000"/>
              </a:lnSpc>
              <a:spcBef>
                <a:spcPts val="641"/>
              </a:spcBef>
              <a:buNone/>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rmAutofit/>
          </a:bodyPr>
          <a:p>
            <a:pPr algn="ctr">
              <a:lnSpc>
                <a:spcPct val="100000"/>
              </a:lnSpc>
              <a:buNone/>
            </a:pPr>
            <a:r>
              <a:rPr b="0" lang="en-US" sz="4400" spc="-1" strike="noStrike">
                <a:solidFill>
                  <a:srgbClr val="000000"/>
                </a:solidFill>
                <a:latin typeface="Calibri"/>
              </a:rPr>
              <a:t>Features of  Angular 11</a:t>
            </a:r>
            <a:endParaRPr b="0" lang="en-IN" sz="4400" spc="-1" strike="noStrike">
              <a:latin typeface="Arial"/>
            </a:endParaRPr>
          </a:p>
        </p:txBody>
      </p:sp>
      <p:pic>
        <p:nvPicPr>
          <p:cNvPr id="152" name="" descr=""/>
          <p:cNvPicPr/>
          <p:nvPr/>
        </p:nvPicPr>
        <p:blipFill>
          <a:blip r:embed="rId1"/>
          <a:stretch/>
        </p:blipFill>
        <p:spPr>
          <a:xfrm>
            <a:off x="2325600" y="1588680"/>
            <a:ext cx="4508280" cy="3677760"/>
          </a:xfrm>
          <a:prstGeom prst="rect">
            <a:avLst/>
          </a:prstGeom>
          <a:ln w="0">
            <a:noFill/>
          </a:ln>
        </p:spPr>
      </p:pic>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Http Service</a:t>
            </a:r>
            <a:endParaRPr b="0" lang="en-IN" sz="4400" spc="-1" strike="noStrike">
              <a:latin typeface="Arial"/>
            </a:endParaRPr>
          </a:p>
        </p:txBody>
      </p:sp>
      <p:sp>
        <p:nvSpPr>
          <p:cNvPr id="529"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Http Service will help us fetch external data, post to it, etc. We need to import the http module to make use of the http service.</a:t>
            </a:r>
            <a:endParaRPr b="0" lang="en-IN" sz="3200" spc="-1" strike="noStrike">
              <a:latin typeface="Arial"/>
            </a:endParaRPr>
          </a:p>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Import it in app.module.ts</a:t>
            </a:r>
            <a:endParaRPr b="0" lang="en-IN" sz="3200" spc="-1" strike="noStrike">
              <a:latin typeface="Arial"/>
            </a:endParaRPr>
          </a:p>
          <a:p>
            <a:pPr>
              <a:lnSpc>
                <a:spcPct val="100000"/>
              </a:lnSpc>
              <a:spcBef>
                <a:spcPts val="641"/>
              </a:spcBef>
              <a:buNone/>
              <a:tabLst>
                <a:tab algn="l" pos="0"/>
              </a:tabLst>
            </a:pPr>
            <a:r>
              <a:rPr b="0" lang="en-IN" sz="3200" spc="-1" strike="noStrike">
                <a:solidFill>
                  <a:srgbClr val="000000"/>
                </a:solidFill>
                <a:latin typeface="Calibri"/>
              </a:rPr>
              <a:t>import { HttpModule } from '@angular/http';</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Dependency Injection.</a:t>
            </a:r>
            <a:endParaRPr b="0" lang="en-IN" sz="4400" spc="-1" strike="noStrike">
              <a:latin typeface="Arial"/>
            </a:endParaRPr>
          </a:p>
        </p:txBody>
      </p:sp>
      <p:sp>
        <p:nvSpPr>
          <p:cNvPr id="531"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Dependencies are services or objects that a class needs to perform its function. Dependency injection, or DI, is a design pattern in which a class requests dependencies from external sources rather than creating them.</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Angular's DI framework provides dependencies to a class upon instantiation. Use Angular DI to increase flexibility and modularity in your applications.</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Dependency Injection (DI) is a technique in which a class receives its dependencies from external sources rather than creating them itself</a:t>
            </a:r>
            <a:r>
              <a:rPr b="0" lang="en-IN" sz="2000" spc="-1" strike="noStrike">
                <a:solidFill>
                  <a:srgbClr val="000000"/>
                </a:solidFill>
                <a:latin typeface="Calibri"/>
              </a:rPr>
              <a: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Which portion of the code is better</a:t>
            </a:r>
            <a:endParaRPr b="0" lang="en-IN" sz="4400" spc="-1" strike="noStrike">
              <a:latin typeface="Arial"/>
            </a:endParaRPr>
          </a:p>
        </p:txBody>
      </p:sp>
      <p:sp>
        <p:nvSpPr>
          <p:cNvPr id="533"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38040">
              <a:lnSpc>
                <a:spcPct val="100000"/>
              </a:lnSpc>
              <a:spcBef>
                <a:spcPts val="400"/>
              </a:spcBef>
              <a:buNone/>
              <a:tabLst>
                <a:tab algn="l" pos="0"/>
              </a:tabLst>
            </a:pPr>
            <a:r>
              <a:rPr b="1" lang="en-IN" sz="2000" spc="-1" strike="noStrike">
                <a:solidFill>
                  <a:srgbClr val="000000"/>
                </a:solidFill>
                <a:latin typeface="Calibri"/>
              </a:rPr>
              <a:t>Objeserve the following code.</a:t>
            </a:r>
            <a:endParaRPr b="0" lang="en-IN" sz="2000" spc="-1" strike="noStrike">
              <a:latin typeface="Arial"/>
            </a:endParaRPr>
          </a:p>
          <a:p>
            <a:pPr marL="343080" indent="-338040">
              <a:lnSpc>
                <a:spcPct val="100000"/>
              </a:lnSpc>
              <a:spcBef>
                <a:spcPts val="400"/>
              </a:spcBef>
              <a:buNone/>
              <a:tabLst>
                <a:tab algn="l" pos="0"/>
              </a:tabLst>
            </a:pPr>
            <a:r>
              <a:rPr b="0" lang="en-IN" sz="2000" spc="-1" strike="noStrike">
                <a:solidFill>
                  <a:srgbClr val="000000"/>
                </a:solidFill>
                <a:latin typeface="Calibri"/>
              </a:rPr>
              <a:t>I. public class TextEditor {</a:t>
            </a:r>
            <a:endParaRPr b="0" lang="en-IN" sz="2000" spc="-1" strike="noStrike">
              <a:latin typeface="Arial"/>
            </a:endParaRPr>
          </a:p>
          <a:p>
            <a:pPr marL="343080" indent="-338040">
              <a:lnSpc>
                <a:spcPct val="100000"/>
              </a:lnSpc>
              <a:spcBef>
                <a:spcPts val="400"/>
              </a:spcBef>
              <a:buNone/>
              <a:tabLst>
                <a:tab algn="l" pos="0"/>
              </a:tabLst>
            </a:pPr>
            <a:r>
              <a:rPr b="0" lang="en-IN" sz="2000" spc="-1" strike="noStrike">
                <a:solidFill>
                  <a:srgbClr val="000000"/>
                </a:solidFill>
                <a:latin typeface="Calibri"/>
              </a:rPr>
              <a:t>   </a:t>
            </a:r>
            <a:r>
              <a:rPr b="0" lang="en-IN" sz="2000" spc="-1" strike="noStrike">
                <a:solidFill>
                  <a:srgbClr val="000000"/>
                </a:solidFill>
                <a:latin typeface="Calibri"/>
              </a:rPr>
              <a:t>private SpellChecker spellChecker;</a:t>
            </a:r>
            <a:endParaRPr b="0" lang="en-IN" sz="2000" spc="-1" strike="noStrike">
              <a:latin typeface="Arial"/>
            </a:endParaRPr>
          </a:p>
          <a:p>
            <a:pPr marL="343080" indent="-338040">
              <a:lnSpc>
                <a:spcPct val="100000"/>
              </a:lnSpc>
              <a:spcBef>
                <a:spcPts val="400"/>
              </a:spcBef>
              <a:buNone/>
              <a:tabLst>
                <a:tab algn="l" pos="0"/>
              </a:tabLst>
            </a:pPr>
            <a:r>
              <a:rPr b="0" lang="en-IN" sz="2000" spc="-1" strike="noStrike">
                <a:solidFill>
                  <a:srgbClr val="000000"/>
                </a:solidFill>
                <a:latin typeface="Calibri"/>
              </a:rPr>
              <a:t>   </a:t>
            </a:r>
            <a:r>
              <a:rPr b="0" lang="en-IN" sz="2000" spc="-1" strike="noStrike">
                <a:solidFill>
                  <a:srgbClr val="000000"/>
                </a:solidFill>
                <a:latin typeface="Calibri"/>
              </a:rPr>
              <a:t>public TextEditor() {</a:t>
            </a:r>
            <a:endParaRPr b="0" lang="en-IN" sz="2000" spc="-1" strike="noStrike">
              <a:latin typeface="Arial"/>
            </a:endParaRPr>
          </a:p>
          <a:p>
            <a:pPr marL="343080" indent="-338040">
              <a:lnSpc>
                <a:spcPct val="100000"/>
              </a:lnSpc>
              <a:spcBef>
                <a:spcPts val="400"/>
              </a:spcBef>
              <a:buNone/>
              <a:tabLst>
                <a:tab algn="l" pos="0"/>
              </a:tabLst>
            </a:pPr>
            <a:r>
              <a:rPr b="0" lang="en-IN" sz="2000" spc="-1" strike="noStrike">
                <a:solidFill>
                  <a:srgbClr val="000000"/>
                </a:solidFill>
                <a:latin typeface="Calibri"/>
              </a:rPr>
              <a:t>      </a:t>
            </a:r>
            <a:r>
              <a:rPr b="0" lang="en-IN" sz="2000" spc="-1" strike="noStrike">
                <a:solidFill>
                  <a:srgbClr val="000000"/>
                </a:solidFill>
                <a:latin typeface="Calibri"/>
              </a:rPr>
              <a:t>spellChecker = new SpellChecker();   }}</a:t>
            </a:r>
            <a:endParaRPr b="0" lang="en-IN" sz="2000" spc="-1" strike="noStrike">
              <a:latin typeface="Arial"/>
            </a:endParaRPr>
          </a:p>
          <a:p>
            <a:pPr marL="343080" indent="-338040">
              <a:lnSpc>
                <a:spcPct val="100000"/>
              </a:lnSpc>
              <a:spcBef>
                <a:spcPts val="400"/>
              </a:spcBef>
              <a:buNone/>
              <a:tabLst>
                <a:tab algn="l" pos="0"/>
              </a:tabLst>
            </a:pPr>
            <a:endParaRPr b="0" lang="en-IN" sz="2000" spc="-1" strike="noStrike">
              <a:latin typeface="Arial"/>
            </a:endParaRPr>
          </a:p>
          <a:p>
            <a:pPr marL="343080" indent="-338040">
              <a:lnSpc>
                <a:spcPct val="100000"/>
              </a:lnSpc>
              <a:spcBef>
                <a:spcPts val="400"/>
              </a:spcBef>
              <a:buNone/>
              <a:tabLst>
                <a:tab algn="l" pos="0"/>
              </a:tabLst>
            </a:pPr>
            <a:r>
              <a:rPr b="0" lang="en-IN" sz="2000" spc="-1" strike="noStrike">
                <a:solidFill>
                  <a:srgbClr val="000000"/>
                </a:solidFill>
                <a:latin typeface="Calibri"/>
              </a:rPr>
              <a:t>Observe the following code and tell which is beneficial compared to both.</a:t>
            </a:r>
            <a:endParaRPr b="0" lang="en-IN" sz="2000" spc="-1" strike="noStrike">
              <a:latin typeface="Arial"/>
            </a:endParaRPr>
          </a:p>
          <a:p>
            <a:pPr marL="343080" indent="-338040">
              <a:lnSpc>
                <a:spcPct val="100000"/>
              </a:lnSpc>
              <a:spcBef>
                <a:spcPts val="400"/>
              </a:spcBef>
              <a:buNone/>
              <a:tabLst>
                <a:tab algn="l" pos="0"/>
              </a:tabLst>
            </a:pPr>
            <a:r>
              <a:rPr b="0" lang="en-IN" sz="2000" spc="-1" strike="noStrike">
                <a:solidFill>
                  <a:srgbClr val="000000"/>
                </a:solidFill>
                <a:latin typeface="Calibri"/>
              </a:rPr>
              <a:t>II. public class TextEditor {</a:t>
            </a:r>
            <a:endParaRPr b="0" lang="en-IN" sz="2000" spc="-1" strike="noStrike">
              <a:latin typeface="Arial"/>
            </a:endParaRPr>
          </a:p>
          <a:p>
            <a:pPr marL="343080" indent="-338040">
              <a:lnSpc>
                <a:spcPct val="100000"/>
              </a:lnSpc>
              <a:spcBef>
                <a:spcPts val="400"/>
              </a:spcBef>
              <a:buNone/>
              <a:tabLst>
                <a:tab algn="l" pos="0"/>
              </a:tabLst>
            </a:pPr>
            <a:r>
              <a:rPr b="0" lang="en-IN" sz="2000" spc="-1" strike="noStrike">
                <a:solidFill>
                  <a:srgbClr val="000000"/>
                </a:solidFill>
                <a:latin typeface="Calibri"/>
              </a:rPr>
              <a:t>   </a:t>
            </a:r>
            <a:r>
              <a:rPr b="0" lang="en-IN" sz="2000" spc="-1" strike="noStrike">
                <a:solidFill>
                  <a:srgbClr val="000000"/>
                </a:solidFill>
                <a:latin typeface="Calibri"/>
              </a:rPr>
              <a:t>private SpellChecker spellChecker;</a:t>
            </a:r>
            <a:endParaRPr b="0" lang="en-IN" sz="2000" spc="-1" strike="noStrike">
              <a:latin typeface="Arial"/>
            </a:endParaRPr>
          </a:p>
          <a:p>
            <a:pPr marL="343080" indent="-338040">
              <a:lnSpc>
                <a:spcPct val="100000"/>
              </a:lnSpc>
              <a:spcBef>
                <a:spcPts val="400"/>
              </a:spcBef>
              <a:buNone/>
              <a:tabLst>
                <a:tab algn="l" pos="0"/>
              </a:tabLst>
            </a:pPr>
            <a:r>
              <a:rPr b="0" lang="en-IN" sz="2000" spc="-1" strike="noStrike">
                <a:solidFill>
                  <a:srgbClr val="000000"/>
                </a:solidFill>
                <a:latin typeface="Calibri"/>
              </a:rPr>
              <a:t>   </a:t>
            </a:r>
            <a:r>
              <a:rPr b="0" lang="en-IN" sz="2000" spc="-1" strike="noStrike">
                <a:solidFill>
                  <a:srgbClr val="000000"/>
                </a:solidFill>
                <a:latin typeface="Calibri"/>
              </a:rPr>
              <a:t>public TextEditor(SpellChecker spellChecker) {</a:t>
            </a:r>
            <a:endParaRPr b="0" lang="en-IN" sz="2000" spc="-1" strike="noStrike">
              <a:latin typeface="Arial"/>
            </a:endParaRPr>
          </a:p>
          <a:p>
            <a:pPr marL="343080" indent="-338040">
              <a:lnSpc>
                <a:spcPct val="100000"/>
              </a:lnSpc>
              <a:spcBef>
                <a:spcPts val="400"/>
              </a:spcBef>
              <a:buNone/>
              <a:tabLst>
                <a:tab algn="l" pos="0"/>
              </a:tabLst>
            </a:pPr>
            <a:r>
              <a:rPr b="0" lang="en-IN" sz="2000" spc="-1" strike="noStrike">
                <a:solidFill>
                  <a:srgbClr val="000000"/>
                </a:solidFill>
                <a:latin typeface="Calibri"/>
              </a:rPr>
              <a:t>      </a:t>
            </a:r>
            <a:r>
              <a:rPr b="0" lang="en-IN" sz="2000" spc="-1" strike="noStrike">
                <a:solidFill>
                  <a:srgbClr val="000000"/>
                </a:solidFill>
                <a:latin typeface="Calibri"/>
              </a:rPr>
              <a:t>this.spellChecker = spellChecker;   }}</a:t>
            </a:r>
            <a:endParaRPr b="0" lang="en-IN" sz="2000" spc="-1" strike="noStrike">
              <a:latin typeface="Arial"/>
            </a:endParaRPr>
          </a:p>
          <a:p>
            <a:pPr marL="343080" indent="-338040">
              <a:lnSpc>
                <a:spcPct val="100000"/>
              </a:lnSpc>
              <a:spcBef>
                <a:spcPts val="400"/>
              </a:spcBef>
              <a:buNone/>
              <a:tabLst>
                <a:tab algn="l" pos="0"/>
              </a:tabLst>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Benefits of Dependency Injection.</a:t>
            </a:r>
            <a:endParaRPr b="0" lang="en-IN" sz="4400" spc="-1" strike="noStrike">
              <a:latin typeface="Arial"/>
            </a:endParaRPr>
          </a:p>
        </p:txBody>
      </p:sp>
      <p:sp>
        <p:nvSpPr>
          <p:cNvPr id="535"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loosely coupled</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Easier to Test</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Reusing the Component</a:t>
            </a: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1" lang="en-US" sz="2000" spc="-1" strike="noStrike">
                <a:solidFill>
                  <a:srgbClr val="000000"/>
                </a:solidFill>
                <a:latin typeface="Calibri"/>
              </a:rPr>
              <a:t>Angular Depedency Framework:</a:t>
            </a:r>
            <a:endParaRPr b="0" lang="en-IN" sz="2000" spc="-1" strike="noStrike">
              <a:latin typeface="Arial"/>
            </a:endParaRPr>
          </a:p>
          <a:p>
            <a:pPr>
              <a:lnSpc>
                <a:spcPct val="100000"/>
              </a:lnSpc>
              <a:spcBef>
                <a:spcPts val="400"/>
              </a:spcBef>
              <a:buNone/>
              <a:tabLst>
                <a:tab algn="l" pos="0"/>
              </a:tabLst>
            </a:pPr>
            <a:r>
              <a:rPr b="1" lang="en-IN" sz="2000" spc="-1" strike="noStrike">
                <a:solidFill>
                  <a:srgbClr val="000000"/>
                </a:solidFill>
                <a:latin typeface="Calibri"/>
              </a:rPr>
              <a:t>       </a:t>
            </a:r>
            <a:r>
              <a:rPr b="1" lang="en-IN" sz="2000" spc="-1" strike="noStrike">
                <a:solidFill>
                  <a:srgbClr val="000000"/>
                </a:solidFill>
                <a:latin typeface="Calibri"/>
              </a:rPr>
              <a:t>Consumer</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The Consumer is the class (Component, Directive, or Service) that needs the Dependency. In the above example, the AppComponent is the Consumer.</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1" lang="en-IN" sz="2000" spc="-1" strike="noStrike">
                <a:solidFill>
                  <a:srgbClr val="000000"/>
                </a:solidFill>
                <a:latin typeface="Calibri"/>
              </a:rPr>
              <a:t>Dependency</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The </a:t>
            </a:r>
            <a:r>
              <a:rPr b="0" lang="en-IN" sz="2000" spc="-1" strike="noStrike" u="sng">
                <a:solidFill>
                  <a:srgbClr val="0000ff"/>
                </a:solidFill>
                <a:uFillTx/>
                <a:latin typeface="Calibri"/>
                <a:hlinkClick r:id="rId1"/>
              </a:rPr>
              <a:t>Service</a:t>
            </a:r>
            <a:r>
              <a:rPr b="0" lang="en-IN" sz="2000" spc="-1" strike="noStrike">
                <a:solidFill>
                  <a:srgbClr val="000000"/>
                </a:solidFill>
                <a:latin typeface="Calibri"/>
              </a:rPr>
              <a:t> that we want to in our consumer. In the above example the ProductService is the Dependency</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641"/>
              </a:spcBef>
              <a:buNone/>
              <a:tabLst>
                <a:tab algn="l" pos="0"/>
              </a:tabLst>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Creating a service.</a:t>
            </a:r>
            <a:endParaRPr b="0" lang="en-IN" sz="4400" spc="-1" strike="noStrike">
              <a:latin typeface="Arial"/>
            </a:endParaRPr>
          </a:p>
        </p:txBody>
      </p:sp>
      <p:sp>
        <p:nvSpPr>
          <p:cNvPr id="537"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From the command line, generate the service using</a:t>
            </a:r>
            <a:endParaRPr b="0" lang="en-IN" sz="2000" spc="-1" strike="noStrike">
              <a:latin typeface="Arial"/>
            </a:endParaRPr>
          </a:p>
          <a:p>
            <a:pPr>
              <a:lnSpc>
                <a:spcPct val="100000"/>
              </a:lnSpc>
              <a:spcBef>
                <a:spcPts val="400"/>
              </a:spcBef>
              <a:buNone/>
              <a:tabLst>
                <a:tab algn="l" pos="0"/>
              </a:tabLst>
            </a:pPr>
            <a:r>
              <a:rPr b="0" lang="en-US" sz="2000" spc="-1" strike="noStrike">
                <a:solidFill>
                  <a:srgbClr val="000000"/>
                </a:solidFill>
                <a:latin typeface="Calibri"/>
              </a:rPr>
              <a:t>              </a:t>
            </a:r>
            <a:r>
              <a:rPr b="0" lang="en-US" sz="2000" spc="-1" strike="noStrike">
                <a:solidFill>
                  <a:srgbClr val="000000"/>
                </a:solidFill>
                <a:latin typeface="Calibri"/>
              </a:rPr>
              <a:t>ng g service Product </a:t>
            </a:r>
            <a:r>
              <a:rPr b="0" lang="en-US" sz="2000" spc="-1" strike="noStrike">
                <a:solidFill>
                  <a:srgbClr val="000000"/>
                </a:solidFill>
                <a:latin typeface="Wingdings"/>
              </a:rPr>
              <a:t></a:t>
            </a:r>
            <a:r>
              <a:rPr b="0" lang="en-US" sz="2000" spc="-1" strike="noStrike">
                <a:solidFill>
                  <a:srgbClr val="000000"/>
                </a:solidFill>
                <a:latin typeface="Calibri"/>
              </a:rPr>
              <a:t> It will create the file Product.service.ts.</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US" sz="2000" spc="-1" strike="noStrike">
                <a:solidFill>
                  <a:srgbClr val="000000"/>
                </a:solidFill>
                <a:latin typeface="Calibri"/>
              </a:rPr>
              <a:t>Create Product.ts as given below:</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p:txBody>
      </p:sp>
      <p:pic>
        <p:nvPicPr>
          <p:cNvPr id="538" name="Picture 2" descr=""/>
          <p:cNvPicPr/>
          <p:nvPr/>
        </p:nvPicPr>
        <p:blipFill>
          <a:blip r:embed="rId1"/>
          <a:stretch/>
        </p:blipFill>
        <p:spPr>
          <a:xfrm>
            <a:off x="900000" y="3213000"/>
            <a:ext cx="7644960" cy="3452400"/>
          </a:xfrm>
          <a:prstGeom prst="rect">
            <a:avLst/>
          </a:prstGeom>
          <a:ln w="0">
            <a:noFill/>
          </a:ln>
        </p:spPr>
      </p:pic>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p:nvPr>
        </p:nvSpPr>
        <p:spPr>
          <a:xfrm>
            <a:off x="457200" y="44280"/>
            <a:ext cx="8226000" cy="607824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ProductService is having one function which returns the list of products.  All the related functionalities of Product can be written in ProductService.  Then components can make use of these services as libraries without rewriting them.</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540" name="Picture 2" descr=""/>
          <p:cNvPicPr/>
          <p:nvPr/>
        </p:nvPicPr>
        <p:blipFill>
          <a:blip r:embed="rId1"/>
          <a:stretch/>
        </p:blipFill>
        <p:spPr>
          <a:xfrm>
            <a:off x="2556000" y="1125360"/>
            <a:ext cx="5613120" cy="5049360"/>
          </a:xfrm>
          <a:prstGeom prst="rect">
            <a:avLst/>
          </a:prstGeom>
          <a:ln w="0">
            <a:noFill/>
          </a:ln>
        </p:spPr>
      </p:pic>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App.component.ts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app.component.html </a:t>
            </a:r>
            <a:r>
              <a:rPr b="0" lang="en-US" sz="2000" spc="-1" strike="noStrike">
                <a:solidFill>
                  <a:srgbClr val="000000"/>
                </a:solidFill>
                <a:latin typeface="Wingdings"/>
              </a:rPr>
              <a:t></a:t>
            </a:r>
            <a:r>
              <a:rPr b="0" lang="en-US" sz="2000" spc="-1" strike="noStrike">
                <a:solidFill>
                  <a:srgbClr val="000000"/>
                </a:solidFill>
                <a:latin typeface="Calibri"/>
              </a:rPr>
              <a:t> </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542" name="Picture 3" descr=""/>
          <p:cNvPicPr/>
          <p:nvPr/>
        </p:nvPicPr>
        <p:blipFill>
          <a:blip r:embed="rId1"/>
          <a:stretch/>
        </p:blipFill>
        <p:spPr>
          <a:xfrm>
            <a:off x="3506760" y="692280"/>
            <a:ext cx="5692320" cy="2314080"/>
          </a:xfrm>
          <a:prstGeom prst="rect">
            <a:avLst/>
          </a:prstGeom>
          <a:ln w="0">
            <a:noFill/>
          </a:ln>
        </p:spPr>
      </p:pic>
      <p:pic>
        <p:nvPicPr>
          <p:cNvPr id="543" name="Picture 5" descr=""/>
          <p:cNvPicPr/>
          <p:nvPr/>
        </p:nvPicPr>
        <p:blipFill>
          <a:blip r:embed="rId2"/>
          <a:stretch/>
        </p:blipFill>
        <p:spPr>
          <a:xfrm>
            <a:off x="3476520" y="0"/>
            <a:ext cx="5176440" cy="507600"/>
          </a:xfrm>
          <a:prstGeom prst="rect">
            <a:avLst/>
          </a:prstGeom>
          <a:ln w="0">
            <a:noFill/>
          </a:ln>
        </p:spPr>
      </p:pic>
      <p:pic>
        <p:nvPicPr>
          <p:cNvPr id="544" name="Picture 7" descr=""/>
          <p:cNvPicPr/>
          <p:nvPr/>
        </p:nvPicPr>
        <p:blipFill>
          <a:blip r:embed="rId3"/>
          <a:stretch/>
        </p:blipFill>
        <p:spPr>
          <a:xfrm>
            <a:off x="3179880" y="3357720"/>
            <a:ext cx="5960520" cy="3677760"/>
          </a:xfrm>
          <a:prstGeom prst="rect">
            <a:avLst/>
          </a:prstGeom>
          <a:ln w="0">
            <a:noFill/>
          </a:ln>
        </p:spPr>
      </p:pic>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Output of Service.</a:t>
            </a:r>
            <a:endParaRPr b="0" lang="en-IN" sz="4400" spc="-1" strike="noStrike">
              <a:latin typeface="Arial"/>
            </a:endParaRPr>
          </a:p>
        </p:txBody>
      </p:sp>
      <p:pic>
        <p:nvPicPr>
          <p:cNvPr id="546" name="Picture 2" descr=""/>
          <p:cNvPicPr/>
          <p:nvPr/>
        </p:nvPicPr>
        <p:blipFill>
          <a:blip r:embed="rId1"/>
          <a:stretch/>
        </p:blipFill>
        <p:spPr>
          <a:xfrm>
            <a:off x="611280" y="1844640"/>
            <a:ext cx="8226000" cy="1675800"/>
          </a:xfrm>
          <a:prstGeom prst="rect">
            <a:avLst/>
          </a:prstGeom>
          <a:ln w="0">
            <a:noFill/>
          </a:ln>
        </p:spPr>
      </p:pic>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Injector.</a:t>
            </a:r>
            <a:endParaRPr b="0" lang="en-IN" sz="4400" spc="-1" strike="noStrike">
              <a:latin typeface="Arial"/>
            </a:endParaRPr>
          </a:p>
        </p:txBody>
      </p:sp>
      <p:sp>
        <p:nvSpPr>
          <p:cNvPr id="548"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The </a:t>
            </a:r>
            <a:r>
              <a:rPr b="0" lang="en-IN" sz="2000" spc="-1" strike="noStrike" u="sng">
                <a:solidFill>
                  <a:srgbClr val="0000ff"/>
                </a:solidFill>
                <a:uFillTx/>
                <a:latin typeface="Calibri"/>
                <a:hlinkClick r:id="rId1"/>
              </a:rPr>
              <a:t>Angular</a:t>
            </a:r>
            <a:r>
              <a:rPr b="0" lang="en-IN" sz="2000" spc="-1" strike="noStrike">
                <a:solidFill>
                  <a:srgbClr val="000000"/>
                </a:solidFill>
                <a:latin typeface="Calibri"/>
              </a:rPr>
              <a:t> Injector is responsible for instantiating the dependency and injecting it into the component or service.</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The Injector we are using is a Module Injector.  That means this injector is injected in the root module which is ngModule.</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The ModuleInjector can be configured in one of two ways:</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Using the @</a:t>
            </a:r>
            <a:r>
              <a:rPr b="0" lang="en-IN" sz="2000" spc="-1" strike="noStrike" u="sng">
                <a:solidFill>
                  <a:srgbClr val="0000ff"/>
                </a:solidFill>
                <a:uFillTx/>
                <a:latin typeface="Calibri"/>
                <a:hlinkClick r:id="rId2"/>
              </a:rPr>
              <a:t>Injectable</a:t>
            </a:r>
            <a:r>
              <a:rPr b="0" lang="en-IN" sz="2000" spc="-1" strike="noStrike">
                <a:solidFill>
                  <a:srgbClr val="000000"/>
                </a:solidFill>
                <a:latin typeface="Calibri"/>
              </a:rPr>
              <a:t>() providedIn property to refer to @</a:t>
            </a:r>
            <a:r>
              <a:rPr b="0" lang="en-IN" sz="2000" spc="-1" strike="noStrike" u="sng">
                <a:solidFill>
                  <a:srgbClr val="0000ff"/>
                </a:solidFill>
                <a:uFillTx/>
                <a:latin typeface="Calibri"/>
                <a:hlinkClick r:id="rId3"/>
              </a:rPr>
              <a:t>NgModule</a:t>
            </a:r>
            <a:r>
              <a:rPr b="0" lang="en-IN" sz="2000" spc="-1" strike="noStrike">
                <a:solidFill>
                  <a:srgbClr val="000000"/>
                </a:solidFill>
                <a:latin typeface="Calibri"/>
              </a:rPr>
              <a:t>(), or root. </a:t>
            </a:r>
            <a:r>
              <a:rPr b="0" lang="en-IN" sz="2000" spc="-1" strike="noStrike">
                <a:solidFill>
                  <a:srgbClr val="000000"/>
                </a:solidFill>
                <a:latin typeface="Wingdings"/>
              </a:rPr>
              <a:t></a:t>
            </a:r>
            <a:r>
              <a:rPr b="0" lang="en-IN" sz="2000" spc="-1" strike="noStrike">
                <a:solidFill>
                  <a:srgbClr val="000000"/>
                </a:solidFill>
                <a:latin typeface="Calibri"/>
              </a:rPr>
              <a:t> This is in the service.ts file.  </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Using the @</a:t>
            </a:r>
            <a:r>
              <a:rPr b="0" lang="en-IN" sz="2000" spc="-1" strike="noStrike" u="sng">
                <a:solidFill>
                  <a:srgbClr val="0000ff"/>
                </a:solidFill>
                <a:uFillTx/>
                <a:latin typeface="Calibri"/>
                <a:hlinkClick r:id="rId4"/>
              </a:rPr>
              <a:t>NgModule</a:t>
            </a:r>
            <a:r>
              <a:rPr b="0" lang="en-IN" sz="2000" spc="-1" strike="noStrike">
                <a:solidFill>
                  <a:srgbClr val="000000"/>
                </a:solidFill>
                <a:latin typeface="Calibri"/>
              </a:rPr>
              <a:t>() providers array. </a:t>
            </a:r>
            <a:r>
              <a:rPr b="0" lang="en-IN" sz="2000" spc="-1" strike="noStrike">
                <a:solidFill>
                  <a:srgbClr val="000000"/>
                </a:solidFill>
                <a:latin typeface="Wingdings"/>
              </a:rPr>
              <a:t></a:t>
            </a:r>
            <a:r>
              <a:rPr b="0" lang="en-IN" sz="2000" spc="-1" strike="noStrike">
                <a:solidFill>
                  <a:srgbClr val="000000"/>
                </a:solidFill>
                <a:latin typeface="Calibri"/>
              </a:rPr>
              <a:t> This is another way of injecting the service in the module.  Previous way of injecting the service can be removed and name of the service can be added in the providers array at @NgModule() in app.module.ts file.</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Creating a Logging Service.</a:t>
            </a:r>
            <a:endParaRPr b="0" lang="en-IN" sz="4400" spc="-1" strike="noStrike">
              <a:latin typeface="Arial"/>
            </a:endParaRPr>
          </a:p>
        </p:txBody>
      </p:sp>
      <p:sp>
        <p:nvSpPr>
          <p:cNvPr id="550"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Create a Logger service with the command:</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Add the function log in </a:t>
            </a:r>
            <a:r>
              <a:rPr b="1" lang="en-US" sz="2000" spc="-1" strike="noStrike">
                <a:solidFill>
                  <a:srgbClr val="000000"/>
                </a:solidFill>
                <a:latin typeface="Calibri"/>
              </a:rPr>
              <a:t>LoggerService.ts</a:t>
            </a:r>
            <a:r>
              <a:rPr b="0" lang="en-US" sz="2000" spc="-1" strike="noStrike">
                <a:solidFill>
                  <a:srgbClr val="000000"/>
                </a:solidFill>
                <a:latin typeface="Calibri"/>
              </a:rPr>
              <a:t>:</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551" name="Picture 2" descr=""/>
          <p:cNvPicPr/>
          <p:nvPr/>
        </p:nvPicPr>
        <p:blipFill>
          <a:blip r:embed="rId1"/>
          <a:stretch/>
        </p:blipFill>
        <p:spPr>
          <a:xfrm>
            <a:off x="971640" y="2143080"/>
            <a:ext cx="4435200" cy="1282320"/>
          </a:xfrm>
          <a:prstGeom prst="rect">
            <a:avLst/>
          </a:prstGeom>
          <a:ln w="0">
            <a:noFill/>
          </a:ln>
        </p:spPr>
      </p:pic>
      <p:pic>
        <p:nvPicPr>
          <p:cNvPr id="552" name="Picture 4" descr=""/>
          <p:cNvPicPr/>
          <p:nvPr/>
        </p:nvPicPr>
        <p:blipFill>
          <a:blip r:embed="rId2"/>
          <a:stretch/>
        </p:blipFill>
        <p:spPr>
          <a:xfrm>
            <a:off x="755640" y="4292640"/>
            <a:ext cx="7959240" cy="17204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rmAutofit/>
          </a:bodyPr>
          <a:p>
            <a:pPr algn="ctr">
              <a:lnSpc>
                <a:spcPct val="100000"/>
              </a:lnSpc>
              <a:buNone/>
            </a:pPr>
            <a:r>
              <a:rPr b="0" lang="en-US" sz="4400" spc="-1" strike="noStrike">
                <a:solidFill>
                  <a:srgbClr val="000000"/>
                </a:solidFill>
                <a:latin typeface="Calibri"/>
              </a:rPr>
              <a:t>Features of  Angular 12</a:t>
            </a:r>
            <a:endParaRPr b="0" lang="en-IN" sz="4400" spc="-1" strike="noStrike">
              <a:latin typeface="Arial"/>
            </a:endParaRPr>
          </a:p>
        </p:txBody>
      </p:sp>
      <p:pic>
        <p:nvPicPr>
          <p:cNvPr id="154" name="" descr=""/>
          <p:cNvPicPr/>
          <p:nvPr/>
        </p:nvPicPr>
        <p:blipFill>
          <a:blip r:embed="rId1"/>
          <a:stretch/>
        </p:blipFill>
        <p:spPr>
          <a:xfrm>
            <a:off x="2363400" y="1558440"/>
            <a:ext cx="4432320" cy="3738600"/>
          </a:xfrm>
          <a:prstGeom prst="rect">
            <a:avLst/>
          </a:prstGeom>
          <a:ln w="0">
            <a:noFill/>
          </a:ln>
        </p:spPr>
      </p:pic>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Add the following code in app.component.ts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Click on the button to fetch the records from the service and check the console log.  Output in the console log is: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554" name="Picture 2" descr=""/>
          <p:cNvPicPr/>
          <p:nvPr/>
        </p:nvPicPr>
        <p:blipFill>
          <a:blip r:embed="rId1"/>
          <a:stretch/>
        </p:blipFill>
        <p:spPr>
          <a:xfrm>
            <a:off x="900000" y="549360"/>
            <a:ext cx="5673240" cy="415440"/>
          </a:xfrm>
          <a:prstGeom prst="rect">
            <a:avLst/>
          </a:prstGeom>
          <a:ln w="0">
            <a:noFill/>
          </a:ln>
        </p:spPr>
      </p:pic>
      <p:pic>
        <p:nvPicPr>
          <p:cNvPr id="555" name="Picture 4" descr=""/>
          <p:cNvPicPr/>
          <p:nvPr/>
        </p:nvPicPr>
        <p:blipFill>
          <a:blip r:embed="rId2"/>
          <a:stretch/>
        </p:blipFill>
        <p:spPr>
          <a:xfrm>
            <a:off x="900000" y="1125360"/>
            <a:ext cx="6975000" cy="2098080"/>
          </a:xfrm>
          <a:prstGeom prst="rect">
            <a:avLst/>
          </a:prstGeom>
          <a:ln w="0">
            <a:noFill/>
          </a:ln>
        </p:spPr>
      </p:pic>
      <p:pic>
        <p:nvPicPr>
          <p:cNvPr id="556" name="Picture 5" descr=""/>
          <p:cNvPicPr/>
          <p:nvPr/>
        </p:nvPicPr>
        <p:blipFill>
          <a:blip r:embed="rId3"/>
          <a:stretch/>
        </p:blipFill>
        <p:spPr>
          <a:xfrm>
            <a:off x="468360" y="4653000"/>
            <a:ext cx="8454600" cy="710640"/>
          </a:xfrm>
          <a:prstGeom prst="rect">
            <a:avLst/>
          </a:prstGeom>
          <a:ln w="0">
            <a:noFill/>
          </a:ln>
        </p:spPr>
      </p:pic>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EventEmitter.</a:t>
            </a:r>
            <a:endParaRPr b="0" lang="en-IN" sz="4400" spc="-1" strike="noStrike">
              <a:latin typeface="Arial"/>
            </a:endParaRPr>
          </a:p>
        </p:txBody>
      </p:sp>
      <p:sp>
        <p:nvSpPr>
          <p:cNvPr id="558"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Event Emitter emits the data.</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child.component.ts </a:t>
            </a:r>
            <a:r>
              <a:rPr b="0" lang="en-US" sz="2000" spc="-1" strike="noStrike">
                <a:solidFill>
                  <a:srgbClr val="000000"/>
                </a:solidFill>
                <a:latin typeface="Wingdings"/>
              </a:rPr>
              <a:t></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child.component.html </a:t>
            </a:r>
            <a:r>
              <a:rPr b="0" lang="en-US" sz="2000" spc="-1" strike="noStrike">
                <a:solidFill>
                  <a:srgbClr val="000000"/>
                </a:solidFill>
                <a:latin typeface="Wingdings"/>
              </a:rPr>
              <a:t></a:t>
            </a:r>
            <a:r>
              <a:rPr b="0" lang="en-US" sz="2000" spc="-1" strike="noStrike">
                <a:solidFill>
                  <a:srgbClr val="000000"/>
                </a:solidFill>
                <a:latin typeface="Calibri"/>
              </a:rPr>
              <a:t> On every keystroke, one function is called and that emits the entered data to the parent.</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559" name="Picture 2" descr=""/>
          <p:cNvPicPr/>
          <p:nvPr/>
        </p:nvPicPr>
        <p:blipFill>
          <a:blip r:embed="rId1"/>
          <a:stretch/>
        </p:blipFill>
        <p:spPr>
          <a:xfrm>
            <a:off x="1042920" y="2492280"/>
            <a:ext cx="6187680" cy="2111040"/>
          </a:xfrm>
          <a:prstGeom prst="rect">
            <a:avLst/>
          </a:prstGeom>
          <a:ln w="0">
            <a:noFill/>
          </a:ln>
        </p:spPr>
      </p:pic>
      <p:pic>
        <p:nvPicPr>
          <p:cNvPr id="560" name="Picture 3" descr=""/>
          <p:cNvPicPr/>
          <p:nvPr/>
        </p:nvPicPr>
        <p:blipFill>
          <a:blip r:embed="rId2"/>
          <a:stretch/>
        </p:blipFill>
        <p:spPr>
          <a:xfrm>
            <a:off x="1003320" y="5870520"/>
            <a:ext cx="6486120" cy="421920"/>
          </a:xfrm>
          <a:prstGeom prst="rect">
            <a:avLst/>
          </a:prstGeom>
          <a:ln w="0">
            <a:noFill/>
          </a:ln>
        </p:spPr>
      </p:pic>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app.component.html </a:t>
            </a:r>
            <a:r>
              <a:rPr b="0" lang="en-US" sz="2000" spc="-1" strike="noStrike">
                <a:solidFill>
                  <a:srgbClr val="000000"/>
                </a:solidFill>
                <a:latin typeface="Wingdings"/>
              </a:rPr>
              <a:t></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app.component.ts </a:t>
            </a:r>
            <a:r>
              <a:rPr b="0" lang="en-US" sz="2000" spc="-1" strike="noStrike">
                <a:solidFill>
                  <a:srgbClr val="000000"/>
                </a:solidFill>
                <a:latin typeface="Wingdings"/>
              </a:rPr>
              <a:t></a:t>
            </a:r>
            <a:r>
              <a:rPr b="0" lang="en-US" sz="2000" spc="-1" strike="noStrike">
                <a:solidFill>
                  <a:srgbClr val="000000"/>
                </a:solidFill>
                <a:latin typeface="Calibri"/>
              </a:rPr>
              <a:t> </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Output is :</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 </a:t>
            </a:r>
            <a:endParaRPr b="0" lang="en-IN" sz="2000" spc="-1" strike="noStrike">
              <a:latin typeface="Arial"/>
            </a:endParaRPr>
          </a:p>
        </p:txBody>
      </p:sp>
      <p:pic>
        <p:nvPicPr>
          <p:cNvPr id="562" name="Picture 2" descr=""/>
          <p:cNvPicPr/>
          <p:nvPr/>
        </p:nvPicPr>
        <p:blipFill>
          <a:blip r:embed="rId1"/>
          <a:stretch/>
        </p:blipFill>
        <p:spPr>
          <a:xfrm>
            <a:off x="826920" y="765000"/>
            <a:ext cx="7730640" cy="834480"/>
          </a:xfrm>
          <a:prstGeom prst="rect">
            <a:avLst/>
          </a:prstGeom>
          <a:ln w="0">
            <a:noFill/>
          </a:ln>
        </p:spPr>
      </p:pic>
      <p:pic>
        <p:nvPicPr>
          <p:cNvPr id="563" name="Picture 3" descr=""/>
          <p:cNvPicPr/>
          <p:nvPr/>
        </p:nvPicPr>
        <p:blipFill>
          <a:blip r:embed="rId2"/>
          <a:stretch/>
        </p:blipFill>
        <p:spPr>
          <a:xfrm>
            <a:off x="900000" y="2492280"/>
            <a:ext cx="4463640" cy="1758600"/>
          </a:xfrm>
          <a:prstGeom prst="rect">
            <a:avLst/>
          </a:prstGeom>
          <a:ln w="0">
            <a:noFill/>
          </a:ln>
        </p:spPr>
      </p:pic>
      <p:pic>
        <p:nvPicPr>
          <p:cNvPr id="564" name="Picture 4" descr=""/>
          <p:cNvPicPr/>
          <p:nvPr/>
        </p:nvPicPr>
        <p:blipFill>
          <a:blip r:embed="rId3"/>
          <a:stretch/>
        </p:blipFill>
        <p:spPr>
          <a:xfrm>
            <a:off x="900000" y="5229360"/>
            <a:ext cx="6521040" cy="1282320"/>
          </a:xfrm>
          <a:prstGeom prst="rect">
            <a:avLst/>
          </a:prstGeom>
          <a:ln w="0">
            <a:noFill/>
          </a:ln>
        </p:spPr>
      </p:pic>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BrowserModule and CommonModule</a:t>
            </a:r>
            <a:endParaRPr b="0" lang="en-IN" sz="4400" spc="-1" strike="noStrike">
              <a:latin typeface="Arial"/>
            </a:endParaRPr>
          </a:p>
        </p:txBody>
      </p:sp>
      <p:sp>
        <p:nvSpPr>
          <p:cNvPr id="566" name="PlaceHolder 2"/>
          <p:cNvSpPr>
            <a:spLocks noGrp="1"/>
          </p:cNvSpPr>
          <p:nvPr>
            <p:ph/>
          </p:nvPr>
        </p:nvSpPr>
        <p:spPr>
          <a:xfrm>
            <a:off x="412200" y="16200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BrowserModule – The browser module is imported from @angular/platform-browser and it is used when you want to run your application in a browser.</a:t>
            </a:r>
            <a:endParaRPr b="0" lang="en-IN" sz="3200" spc="-1" strike="noStrike">
              <a:latin typeface="Arial"/>
            </a:endParaRPr>
          </a:p>
          <a:p>
            <a:pPr>
              <a:lnSpc>
                <a:spcPct val="100000"/>
              </a:lnSpc>
              <a:spcBef>
                <a:spcPts val="641"/>
              </a:spcBef>
              <a:buNone/>
            </a:pP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CommonModule – The common module is imported from @</a:t>
            </a:r>
            <a:r>
              <a:rPr b="0" lang="en-IN" sz="3200" spc="-1" strike="noStrike" u="sng">
                <a:solidFill>
                  <a:srgbClr val="0000ff"/>
                </a:solidFill>
                <a:uFillTx/>
                <a:latin typeface="Calibri"/>
                <a:hlinkClick r:id="rId1"/>
              </a:rPr>
              <a:t>angular/common</a:t>
            </a:r>
            <a:r>
              <a:rPr b="0" lang="en-IN" sz="3200" spc="-1" strike="noStrike">
                <a:solidFill>
                  <a:srgbClr val="000000"/>
                </a:solidFill>
                <a:latin typeface="Calibri"/>
              </a:rPr>
              <a:t> and it is used when you want to use directives - NgIf, NgFor and so on.</a:t>
            </a:r>
            <a:endParaRPr b="0" lang="en-IN" sz="3200" spc="-1" strike="noStrike">
              <a:latin typeface="Arial"/>
            </a:endParaRPr>
          </a:p>
          <a:p>
            <a:pPr>
              <a:lnSpc>
                <a:spcPct val="100000"/>
              </a:lnSpc>
              <a:spcBef>
                <a:spcPts val="641"/>
              </a:spcBef>
              <a:buNone/>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Angular Module Vs Javascript Module</a:t>
            </a:r>
            <a:endParaRPr b="0" lang="en-IN" sz="4400" spc="-1" strike="noStrike">
              <a:latin typeface="Arial"/>
            </a:endParaRPr>
          </a:p>
        </p:txBody>
      </p:sp>
      <p:sp>
        <p:nvSpPr>
          <p:cNvPr id="568"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A </a:t>
            </a:r>
            <a:r>
              <a:rPr b="0" lang="en-IN" sz="1600" spc="-1" strike="noStrike" u="sng">
                <a:solidFill>
                  <a:srgbClr val="0000ff"/>
                </a:solidFill>
                <a:uFillTx/>
                <a:latin typeface="Calibri"/>
                <a:hlinkClick r:id="rId1"/>
              </a:rPr>
              <a:t>JavaScript module</a:t>
            </a:r>
            <a:r>
              <a:rPr b="0" lang="en-IN" sz="1600" spc="-1" strike="noStrike">
                <a:solidFill>
                  <a:srgbClr val="000000"/>
                </a:solidFill>
                <a:latin typeface="Calibri"/>
              </a:rPr>
              <a:t> is an individual file with JavaScript code, usually containing a class or a library of functions for a specific purpose within your application. JavaScript modules let you spread your work across multiple files.</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An </a:t>
            </a:r>
            <a:r>
              <a:rPr b="0" lang="en-IN" sz="1600" spc="-1" strike="noStrike" u="sng">
                <a:solidFill>
                  <a:srgbClr val="0000ff"/>
                </a:solidFill>
                <a:uFillTx/>
                <a:latin typeface="Calibri"/>
                <a:hlinkClick r:id="rId2"/>
              </a:rPr>
              <a:t>NgModule</a:t>
            </a:r>
            <a:r>
              <a:rPr b="0" lang="en-IN" sz="1600" spc="-1" strike="noStrike">
                <a:solidFill>
                  <a:srgbClr val="000000"/>
                </a:solidFill>
                <a:latin typeface="Calibri"/>
              </a:rPr>
              <a:t> is a class marked by the @</a:t>
            </a:r>
            <a:r>
              <a:rPr b="0" lang="en-IN" sz="1600" spc="-1" strike="noStrike" u="sng">
                <a:solidFill>
                  <a:srgbClr val="0000ff"/>
                </a:solidFill>
                <a:uFillTx/>
                <a:latin typeface="Calibri"/>
                <a:hlinkClick r:id="rId3"/>
              </a:rPr>
              <a:t>NgModule</a:t>
            </a:r>
            <a:r>
              <a:rPr b="0" lang="en-IN" sz="1600" spc="-1" strike="noStrike">
                <a:solidFill>
                  <a:srgbClr val="000000"/>
                </a:solidFill>
                <a:latin typeface="Calibri"/>
              </a:rPr>
              <a:t> decorator with a metadata object that describes how that particular part of the application fits together with the other parts. NgModules are specific to Angular. While classes with an @</a:t>
            </a:r>
            <a:r>
              <a:rPr b="0" lang="en-IN" sz="1600" spc="-1" strike="noStrike" u="sng">
                <a:solidFill>
                  <a:srgbClr val="0000ff"/>
                </a:solidFill>
                <a:uFillTx/>
                <a:latin typeface="Calibri"/>
                <a:hlinkClick r:id="rId4"/>
              </a:rPr>
              <a:t>NgModule</a:t>
            </a:r>
            <a:r>
              <a:rPr b="0" lang="en-IN" sz="1600" spc="-1" strike="noStrike">
                <a:solidFill>
                  <a:srgbClr val="000000"/>
                </a:solidFill>
                <a:latin typeface="Calibri"/>
              </a:rPr>
              <a:t> decorator are by convention kept in their own files, they differ from JavaScript modules because they include this metadata.</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The @</a:t>
            </a:r>
            <a:r>
              <a:rPr b="0" lang="en-IN" sz="1600" spc="-1" strike="noStrike" u="sng">
                <a:solidFill>
                  <a:srgbClr val="0000ff"/>
                </a:solidFill>
                <a:uFillTx/>
                <a:latin typeface="Calibri"/>
                <a:hlinkClick r:id="rId5"/>
              </a:rPr>
              <a:t>NgModule</a:t>
            </a:r>
            <a:r>
              <a:rPr b="0" lang="en-IN" sz="1600" spc="-1" strike="noStrike">
                <a:solidFill>
                  <a:srgbClr val="000000"/>
                </a:solidFill>
                <a:latin typeface="Calibri"/>
              </a:rPr>
              <a:t> metadata plays an important role in guiding the Angular compilation process that converts the application code you write into highly performant JavaScript code. The metadata describes how to compile a component's template and how to create an </a:t>
            </a:r>
            <a:r>
              <a:rPr b="0" lang="en-IN" sz="1600" spc="-1" strike="noStrike" u="sng">
                <a:solidFill>
                  <a:srgbClr val="0000ff"/>
                </a:solidFill>
                <a:uFillTx/>
                <a:latin typeface="Calibri"/>
                <a:hlinkClick r:id="rId6"/>
              </a:rPr>
              <a:t>injector</a:t>
            </a:r>
            <a:r>
              <a:rPr b="0" lang="en-IN" sz="1600" spc="-1" strike="noStrike">
                <a:solidFill>
                  <a:srgbClr val="000000"/>
                </a:solidFill>
                <a:latin typeface="Calibri"/>
              </a:rPr>
              <a:t> at runtime. It identifies the NgModule's </a:t>
            </a:r>
            <a:r>
              <a:rPr b="0" lang="en-IN" sz="1600" spc="-1" strike="noStrike" u="sng">
                <a:solidFill>
                  <a:srgbClr val="0000ff"/>
                </a:solidFill>
                <a:uFillTx/>
                <a:latin typeface="Calibri"/>
                <a:hlinkClick r:id="rId7"/>
              </a:rPr>
              <a:t>components</a:t>
            </a:r>
            <a:r>
              <a:rPr b="0" lang="en-IN" sz="1600" spc="-1" strike="noStrike">
                <a:solidFill>
                  <a:srgbClr val="000000"/>
                </a:solidFill>
                <a:latin typeface="Calibri"/>
              </a:rPr>
              <a:t>, </a:t>
            </a:r>
            <a:r>
              <a:rPr b="0" lang="en-IN" sz="1600" spc="-1" strike="noStrike" u="sng">
                <a:solidFill>
                  <a:srgbClr val="0000ff"/>
                </a:solidFill>
                <a:uFillTx/>
                <a:latin typeface="Calibri"/>
                <a:hlinkClick r:id="rId8"/>
              </a:rPr>
              <a:t>directives</a:t>
            </a:r>
            <a:r>
              <a:rPr b="0" lang="en-IN" sz="1600" spc="-1" strike="noStrike">
                <a:solidFill>
                  <a:srgbClr val="000000"/>
                </a:solidFill>
                <a:latin typeface="Calibri"/>
              </a:rPr>
              <a:t>, and </a:t>
            </a:r>
            <a:r>
              <a:rPr b="0" lang="en-IN" sz="1600" spc="-1" strike="noStrike" u="sng">
                <a:solidFill>
                  <a:srgbClr val="0000ff"/>
                </a:solidFill>
                <a:uFillTx/>
                <a:latin typeface="Calibri"/>
                <a:hlinkClick r:id="rId9"/>
              </a:rPr>
              <a:t>pipes</a:t>
            </a:r>
            <a:r>
              <a:rPr b="0" lang="en-IN" sz="1600" spc="-1" strike="noStrike">
                <a:solidFill>
                  <a:srgbClr val="000000"/>
                </a:solidFill>
                <a:latin typeface="Calibri"/>
              </a:rPr>
              <a:t>, and makes some of them public through the exports property so that external components can use them. You can also use an NgModule to add </a:t>
            </a:r>
            <a:r>
              <a:rPr b="0" lang="en-IN" sz="1600" spc="-1" strike="noStrike" u="sng">
                <a:solidFill>
                  <a:srgbClr val="0000ff"/>
                </a:solidFill>
                <a:uFillTx/>
                <a:latin typeface="Calibri"/>
                <a:hlinkClick r:id="rId10"/>
              </a:rPr>
              <a:t>providers</a:t>
            </a:r>
            <a:r>
              <a:rPr b="0" lang="en-IN" sz="1600" spc="-1" strike="noStrike">
                <a:solidFill>
                  <a:srgbClr val="000000"/>
                </a:solidFill>
                <a:latin typeface="Calibri"/>
              </a:rPr>
              <a:t> for </a:t>
            </a:r>
            <a:r>
              <a:rPr b="0" lang="en-IN" sz="1600" spc="-1" strike="noStrike" u="sng">
                <a:solidFill>
                  <a:srgbClr val="0000ff"/>
                </a:solidFill>
                <a:uFillTx/>
                <a:latin typeface="Calibri"/>
                <a:hlinkClick r:id="rId11"/>
              </a:rPr>
              <a:t>services</a:t>
            </a:r>
            <a:r>
              <a:rPr b="0" lang="en-IN" sz="1600" spc="-1" strike="noStrike">
                <a:solidFill>
                  <a:srgbClr val="000000"/>
                </a:solidFill>
                <a:latin typeface="Calibri"/>
              </a:rPr>
              <a:t>, so that the services are available elsewhere in your application.</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Angular Module Vs Javascript Module</a:t>
            </a:r>
            <a:endParaRPr b="0" lang="en-IN" sz="4400" spc="-1" strike="noStrike">
              <a:latin typeface="Arial"/>
            </a:endParaRPr>
          </a:p>
        </p:txBody>
      </p:sp>
      <p:sp>
        <p:nvSpPr>
          <p:cNvPr id="570"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The root NgModule starts with import statements to import JavaScript modules. It then configures the @</a:t>
            </a:r>
            <a:r>
              <a:rPr b="0" lang="en-IN" sz="2000" spc="-1" strike="noStrike" u="sng">
                <a:solidFill>
                  <a:srgbClr val="0000ff"/>
                </a:solidFill>
                <a:uFillTx/>
                <a:latin typeface="Calibri"/>
                <a:hlinkClick r:id="rId1"/>
              </a:rPr>
              <a:t>NgModule</a:t>
            </a:r>
            <a:r>
              <a:rPr b="0" lang="en-IN" sz="2000" spc="-1" strike="noStrike">
                <a:solidFill>
                  <a:srgbClr val="000000"/>
                </a:solidFill>
                <a:latin typeface="Calibri"/>
              </a:rPr>
              <a:t> with the following arrays:</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declarations: The components, directives, and pipes that belong to the NgModule. A new application project's root NgModule has only one component, called AppComponent.</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imports: Other NgModules you are using, so that you can use their declarables. The newly generated root NgModule imports </a:t>
            </a:r>
            <a:r>
              <a:rPr b="0" lang="en-IN" sz="2000" spc="-1" strike="noStrike" u="sng">
                <a:solidFill>
                  <a:srgbClr val="0000ff"/>
                </a:solidFill>
                <a:uFillTx/>
                <a:latin typeface="Calibri"/>
                <a:hlinkClick r:id="rId2"/>
              </a:rPr>
              <a:t>BrowserModule</a:t>
            </a:r>
            <a:r>
              <a:rPr b="0" lang="en-IN" sz="2000" spc="-1" strike="noStrike">
                <a:solidFill>
                  <a:srgbClr val="000000"/>
                </a:solidFill>
                <a:latin typeface="Calibri"/>
              </a:rPr>
              <a:t> in order to use browser-specific services such as </a:t>
            </a:r>
            <a:r>
              <a:rPr b="0" lang="en-IN" sz="2000" spc="-1" strike="noStrike" u="sng">
                <a:solidFill>
                  <a:srgbClr val="0000ff"/>
                </a:solidFill>
                <a:uFillTx/>
                <a:latin typeface="Calibri"/>
                <a:hlinkClick r:id="rId3"/>
              </a:rPr>
              <a:t>DOM</a:t>
            </a:r>
            <a:r>
              <a:rPr b="0" lang="en-IN" sz="2000" spc="-1" strike="noStrike">
                <a:solidFill>
                  <a:srgbClr val="000000"/>
                </a:solidFill>
                <a:latin typeface="Calibri"/>
              </a:rPr>
              <a:t> rendering, sanitization, and location.</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providers: Providers of services that components in other NgModules can use. There are no providers in a newly generated root NgModule.</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bootstrap: The </a:t>
            </a:r>
            <a:r>
              <a:rPr b="0" lang="en-IN" sz="2000" spc="-1" strike="noStrike" u="sng">
                <a:solidFill>
                  <a:srgbClr val="0000ff"/>
                </a:solidFill>
                <a:uFillTx/>
                <a:latin typeface="Calibri"/>
                <a:hlinkClick r:id="rId4"/>
              </a:rPr>
              <a:t>entry component</a:t>
            </a:r>
            <a:r>
              <a:rPr b="0" lang="en-IN" sz="2000" spc="-1" strike="noStrike">
                <a:solidFill>
                  <a:srgbClr val="000000"/>
                </a:solidFill>
                <a:latin typeface="Calibri"/>
              </a:rPr>
              <a:t> that Angular creates and inserts into the index.html host web page, thereby bootstrapping the application. This entry component, AppComponent, appears in both the declarations and the bootstrap arrays.</a:t>
            </a:r>
            <a:endParaRPr b="0" lang="en-IN" sz="2000" spc="-1" strike="noStrike">
              <a:latin typeface="Arial"/>
            </a:endParaRPr>
          </a:p>
          <a:p>
            <a:pPr>
              <a:lnSpc>
                <a:spcPct val="100000"/>
              </a:lnSpc>
              <a:spcBef>
                <a:spcPts val="400"/>
              </a:spcBef>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Exporting from a module</a:t>
            </a:r>
            <a:endParaRPr b="0" lang="en-IN" sz="4400" spc="-1" strike="noStrike">
              <a:latin typeface="Arial"/>
            </a:endParaRPr>
          </a:p>
        </p:txBody>
      </p:sp>
      <p:sp>
        <p:nvSpPr>
          <p:cNvPr id="572"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An export what you put is the </a:t>
            </a:r>
            <a:r>
              <a:rPr b="1" lang="en-IN" sz="3200" spc="-1" strike="noStrike">
                <a:solidFill>
                  <a:srgbClr val="000000"/>
                </a:solidFill>
                <a:latin typeface="Calibri"/>
              </a:rPr>
              <a:t>exports property of the @NgModule decorator</a:t>
            </a:r>
            <a:r>
              <a:rPr b="0" lang="en-IN" sz="3200" spc="-1" strike="noStrike">
                <a:solidFill>
                  <a:srgbClr val="000000"/>
                </a:solidFill>
                <a:latin typeface="Calibri"/>
              </a:rPr>
              <a:t>. It enables an Angular module to expose some of its components/directives/pipes to the other modules in the applications. Without it, the components/directives/pipes defined in a module could only be used in that module.</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Angular Libraries</a:t>
            </a:r>
            <a:endParaRPr b="0" lang="en-IN" sz="4400" spc="-1" strike="noStrike">
              <a:latin typeface="Arial"/>
            </a:endParaRPr>
          </a:p>
        </p:txBody>
      </p:sp>
      <p:sp>
        <p:nvSpPr>
          <p:cNvPr id="574"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Many applications need to solve the same general problems, such as presenting a unified user interface, presenting data, and allowing data entry. Developers can create general solutions for particular domains that can be adapted for re-use in different applications. Such a solution can be built as Angular </a:t>
            </a:r>
            <a:r>
              <a:rPr b="0" i="1" lang="en-IN" sz="2000" spc="-1" strike="noStrike">
                <a:solidFill>
                  <a:srgbClr val="000000"/>
                </a:solidFill>
                <a:latin typeface="Calibri"/>
              </a:rPr>
              <a:t>libraries.</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u="sng">
                <a:solidFill>
                  <a:srgbClr val="0000ff"/>
                </a:solidFill>
                <a:uFillTx/>
                <a:latin typeface="Calibri"/>
                <a:hlinkClick r:id="rId1"/>
              </a:rPr>
              <a:t>Angular Material</a:t>
            </a:r>
            <a:r>
              <a:rPr b="0" lang="en-IN" sz="2000" spc="-1" strike="noStrike">
                <a:solidFill>
                  <a:srgbClr val="000000"/>
                </a:solidFill>
                <a:latin typeface="Calibri"/>
              </a:rPr>
              <a:t> is an example of a large, general-purpose library that provides sophisticated, reusable, and adaptable UI components.</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How to launch an application.</a:t>
            </a:r>
            <a:endParaRPr b="0" lang="en-IN" sz="4400" spc="-1" strike="noStrike">
              <a:latin typeface="Arial"/>
            </a:endParaRPr>
          </a:p>
        </p:txBody>
      </p:sp>
      <p:sp>
        <p:nvSpPr>
          <p:cNvPr id="576"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Make the build with the command  ng build.</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This will create the dist directory in that project name directory is created and required files are created along with index.html.  </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User needs to execute index.html.  All the dependent files are created in this directory only.  To say index.html that all the dependent files are there from this directory, we need to specify –base-href ./</a:t>
            </a:r>
            <a:endParaRPr b="0" lang="en-IN" sz="2000" spc="-1" strike="noStrike">
              <a:latin typeface="Arial"/>
            </a:endParaRPr>
          </a:p>
        </p:txBody>
      </p:sp>
      <p:pic>
        <p:nvPicPr>
          <p:cNvPr id="577" name="Picture 2" descr=""/>
          <p:cNvPicPr/>
          <p:nvPr/>
        </p:nvPicPr>
        <p:blipFill>
          <a:blip r:embed="rId1"/>
          <a:stretch/>
        </p:blipFill>
        <p:spPr>
          <a:xfrm>
            <a:off x="206280" y="2060640"/>
            <a:ext cx="8727480" cy="2910960"/>
          </a:xfrm>
          <a:prstGeom prst="rect">
            <a:avLst/>
          </a:prstGeom>
          <a:ln w="0">
            <a:noFill/>
          </a:ln>
        </p:spPr>
      </p:pic>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AOT</a:t>
            </a:r>
            <a:endParaRPr b="0" lang="en-IN" sz="4400" spc="-1" strike="noStrike">
              <a:latin typeface="Arial"/>
            </a:endParaRPr>
          </a:p>
        </p:txBody>
      </p:sp>
      <p:sp>
        <p:nvSpPr>
          <p:cNvPr id="579"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a:lnSpc>
                <a:spcPct val="100000"/>
              </a:lnSpc>
              <a:spcBef>
                <a:spcPts val="400"/>
              </a:spcBef>
              <a:buNone/>
            </a:pPr>
            <a:r>
              <a:rPr b="1" lang="en-US" sz="2000" spc="-1" strike="noStrike">
                <a:solidFill>
                  <a:srgbClr val="000000"/>
                </a:solidFill>
                <a:latin typeface="Calibri"/>
              </a:rPr>
              <a:t> </a:t>
            </a:r>
            <a:r>
              <a:rPr b="1" lang="en-US" sz="2000" spc="-1" strike="noStrike">
                <a:solidFill>
                  <a:srgbClr val="000000"/>
                </a:solidFill>
                <a:latin typeface="Calibri"/>
              </a:rPr>
              <a:t>Just in time compiler</a:t>
            </a:r>
            <a:r>
              <a:rPr b="0" lang="en-US" sz="2000" spc="-1" strike="noStrike">
                <a:solidFill>
                  <a:srgbClr val="000000"/>
                </a:solidFill>
                <a:latin typeface="Calibri"/>
              </a:rPr>
              <a:t> provides compilation during the execution of the program at a run time before execution. In simple words, code get compiles when it’s needed, not at the build time.  </a:t>
            </a:r>
            <a:endParaRPr b="0" lang="en-IN" sz="2000" spc="-1" strike="noStrike">
              <a:latin typeface="Arial"/>
            </a:endParaRPr>
          </a:p>
          <a:p>
            <a:pPr>
              <a:lnSpc>
                <a:spcPct val="100000"/>
              </a:lnSpc>
              <a:spcBef>
                <a:spcPts val="400"/>
              </a:spcBef>
              <a:buNone/>
            </a:pPr>
            <a:r>
              <a:rPr b="0" lang="en-US" sz="2000" spc="-1" strike="noStrike">
                <a:solidFill>
                  <a:srgbClr val="000000"/>
                </a:solidFill>
                <a:latin typeface="Calibri"/>
              </a:rPr>
              <a:t>Just in time compiler compiles each file separately and it’s  compiled in the browser. You don’t have to build your project again after changing your code.</a:t>
            </a:r>
            <a:endParaRPr b="0" lang="en-IN" sz="2000" spc="-1" strike="noStrike">
              <a:latin typeface="Arial"/>
            </a:endParaRPr>
          </a:p>
          <a:p>
            <a:pPr>
              <a:lnSpc>
                <a:spcPct val="100000"/>
              </a:lnSpc>
              <a:spcBef>
                <a:spcPts val="400"/>
              </a:spcBef>
              <a:buNone/>
            </a:pPr>
            <a:r>
              <a:rPr b="0" lang="en-US" sz="2000" spc="-1" strike="noStrike">
                <a:solidFill>
                  <a:srgbClr val="000000"/>
                </a:solidFill>
                <a:latin typeface="Calibri"/>
              </a:rPr>
              <a:t>Most compiling is done on the browser side, so it is time consuming.  To improve the performance of Angular, AOT is introduced which stands for Ahead Of Time compiler.  </a:t>
            </a:r>
            <a:endParaRPr b="0" lang="en-IN" sz="2000" spc="-1" strike="noStrike">
              <a:latin typeface="Arial"/>
            </a:endParaRPr>
          </a:p>
          <a:p>
            <a:pPr>
              <a:lnSpc>
                <a:spcPct val="100000"/>
              </a:lnSpc>
              <a:spcBef>
                <a:spcPts val="400"/>
              </a:spcBef>
              <a:buNone/>
            </a:pPr>
            <a:r>
              <a:rPr b="1" lang="en-US" sz="2000" spc="-1" strike="noStrike">
                <a:solidFill>
                  <a:srgbClr val="000000"/>
                </a:solidFill>
                <a:latin typeface="Calibri"/>
              </a:rPr>
              <a:t>The Angular ahead-of-time (AOT)</a:t>
            </a:r>
            <a:r>
              <a:rPr b="0" lang="en-US" sz="2000" spc="-1" strike="noStrike">
                <a:solidFill>
                  <a:srgbClr val="000000"/>
                </a:solidFill>
                <a:latin typeface="Calibri"/>
              </a:rPr>
              <a:t> compiler converts your Angular HTML and TypeScript code into efficient JavaScript code during the build phase before the browser downloads and runs that code. Compiling your application during the build process provides a faster rendering in the browser.</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rmAutofit/>
          </a:bodyPr>
          <a:p>
            <a:pPr algn="ctr">
              <a:lnSpc>
                <a:spcPct val="100000"/>
              </a:lnSpc>
              <a:buNone/>
            </a:pPr>
            <a:r>
              <a:rPr b="0" lang="en-US" sz="4400" spc="-1" strike="noStrike">
                <a:solidFill>
                  <a:srgbClr val="000000"/>
                </a:solidFill>
                <a:latin typeface="Calibri"/>
              </a:rPr>
              <a:t>Features of  Angular 13</a:t>
            </a:r>
            <a:endParaRPr b="0" lang="en-IN" sz="4400" spc="-1" strike="noStrike">
              <a:latin typeface="Arial"/>
            </a:endParaRPr>
          </a:p>
        </p:txBody>
      </p:sp>
      <p:sp>
        <p:nvSpPr>
          <p:cNvPr id="156" name="PlaceHolder 11"/>
          <p:cNvSpPr/>
          <p:nvPr/>
        </p:nvSpPr>
        <p:spPr>
          <a:xfrm>
            <a:off x="457560" y="1600560"/>
            <a:ext cx="8226000" cy="4522320"/>
          </a:xfrm>
          <a:prstGeom prst="rect">
            <a:avLst/>
          </a:prstGeom>
          <a:noFill/>
          <a:ln w="0">
            <a:noFill/>
          </a:ln>
        </p:spPr>
        <p:style>
          <a:lnRef idx="0"/>
          <a:fillRef idx="0"/>
          <a:effectRef idx="0"/>
          <a:fontRef idx="minor"/>
        </p:style>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2200" spc="-1" strike="noStrike">
                <a:solidFill>
                  <a:srgbClr val="000000"/>
                </a:solidFill>
                <a:latin typeface="Calibri"/>
                <a:ea typeface="DejaVu Sans"/>
              </a:rPr>
              <a:t>It is 100% IVY.</a:t>
            </a:r>
            <a:endParaRPr b="0" lang="en-IN" sz="2200" spc="-1" strike="noStrike">
              <a:latin typeface="Arial"/>
            </a:endParaRPr>
          </a:p>
          <a:p>
            <a:pPr marL="343080" indent="-343080">
              <a:lnSpc>
                <a:spcPct val="100000"/>
              </a:lnSpc>
              <a:spcBef>
                <a:spcPts val="641"/>
              </a:spcBef>
              <a:buClr>
                <a:srgbClr val="000000"/>
              </a:buClr>
              <a:buFont typeface="Arial"/>
              <a:buChar char="•"/>
            </a:pPr>
            <a:r>
              <a:rPr b="0" lang="en-IN" sz="2200" spc="-1" strike="noStrike">
                <a:solidFill>
                  <a:srgbClr val="000000"/>
                </a:solidFill>
                <a:latin typeface="Calibri"/>
                <a:ea typeface="DejaVu Sans"/>
              </a:rPr>
              <a:t>Has a simplified API.</a:t>
            </a:r>
            <a:endParaRPr b="0" lang="en-IN" sz="2200" spc="-1" strike="noStrike">
              <a:latin typeface="Arial"/>
            </a:endParaRPr>
          </a:p>
          <a:p>
            <a:pPr marL="343080" indent="-343080">
              <a:lnSpc>
                <a:spcPct val="100000"/>
              </a:lnSpc>
              <a:spcBef>
                <a:spcPts val="641"/>
              </a:spcBef>
              <a:buClr>
                <a:srgbClr val="000000"/>
              </a:buClr>
              <a:buFont typeface="Arial"/>
              <a:buChar char="•"/>
            </a:pPr>
            <a:r>
              <a:rPr b="0" lang="en-IN" sz="2200" spc="-1" strike="noStrike">
                <a:solidFill>
                  <a:srgbClr val="000000"/>
                </a:solidFill>
                <a:latin typeface="Calibri"/>
                <a:ea typeface="DejaVu Sans"/>
              </a:rPr>
              <a:t>Improvements in Angular CLI.</a:t>
            </a:r>
            <a:endParaRPr b="0" lang="en-IN" sz="2200" spc="-1" strike="noStrike">
              <a:latin typeface="Arial"/>
            </a:endParaRPr>
          </a:p>
          <a:p>
            <a:pPr marL="343080" indent="-343080">
              <a:lnSpc>
                <a:spcPct val="100000"/>
              </a:lnSpc>
              <a:spcBef>
                <a:spcPts val="641"/>
              </a:spcBef>
              <a:buClr>
                <a:srgbClr val="000000"/>
              </a:buClr>
              <a:buFont typeface="Arial"/>
              <a:buChar char="•"/>
            </a:pPr>
            <a:r>
              <a:rPr b="0" lang="en-IN" sz="2200" spc="-1" strike="noStrike">
                <a:solidFill>
                  <a:srgbClr val="000000"/>
                </a:solidFill>
                <a:latin typeface="Calibri"/>
                <a:ea typeface="DejaVu Sans"/>
              </a:rPr>
              <a:t>Angular Package Format (APF) changes.</a:t>
            </a:r>
            <a:endParaRPr b="0" lang="en-IN" sz="2200" spc="-1" strike="noStrike">
              <a:latin typeface="Arial"/>
            </a:endParaRPr>
          </a:p>
          <a:p>
            <a:pPr marL="343080" indent="-343080">
              <a:lnSpc>
                <a:spcPct val="100000"/>
              </a:lnSpc>
              <a:spcBef>
                <a:spcPts val="641"/>
              </a:spcBef>
              <a:buClr>
                <a:srgbClr val="000000"/>
              </a:buClr>
              <a:buFont typeface="Arial"/>
              <a:buChar char="•"/>
            </a:pPr>
            <a:r>
              <a:rPr b="0" lang="en-IN" sz="2200" spc="-1" strike="noStrike">
                <a:solidFill>
                  <a:srgbClr val="000000"/>
                </a:solidFill>
                <a:latin typeface="Calibri"/>
                <a:ea typeface="DejaVu Sans"/>
              </a:rPr>
              <a:t>IE11 support is removed.</a:t>
            </a:r>
            <a:endParaRPr b="0" lang="en-IN" sz="2200" spc="-1" strike="noStrike">
              <a:latin typeface="Arial"/>
            </a:endParaRPr>
          </a:p>
          <a:p>
            <a:pPr marL="343080" indent="-343080">
              <a:lnSpc>
                <a:spcPct val="100000"/>
              </a:lnSpc>
              <a:spcBef>
                <a:spcPts val="641"/>
              </a:spcBef>
              <a:buClr>
                <a:srgbClr val="000000"/>
              </a:buClr>
              <a:buFont typeface="Arial"/>
              <a:buChar char="•"/>
            </a:pPr>
            <a:r>
              <a:rPr b="0" lang="en-IN" sz="2200" spc="-1" strike="noStrike">
                <a:solidFill>
                  <a:srgbClr val="000000"/>
                </a:solidFill>
                <a:latin typeface="Calibri"/>
                <a:ea typeface="DejaVu Sans"/>
              </a:rPr>
              <a:t>Testbed updates.</a:t>
            </a:r>
            <a:endParaRPr b="0" lang="en-IN" sz="2200" spc="-1" strike="noStrike">
              <a:latin typeface="Arial"/>
            </a:endParaRPr>
          </a:p>
          <a:p>
            <a:pPr marL="343080" indent="-343080">
              <a:lnSpc>
                <a:spcPct val="100000"/>
              </a:lnSpc>
              <a:spcBef>
                <a:spcPts val="641"/>
              </a:spcBef>
              <a:buClr>
                <a:srgbClr val="000000"/>
              </a:buClr>
              <a:buFont typeface="Arial"/>
              <a:buChar char="•"/>
            </a:pPr>
            <a:r>
              <a:rPr b="0" lang="en-IN" sz="2200" spc="-1" strike="noStrike">
                <a:solidFill>
                  <a:srgbClr val="000000"/>
                </a:solidFill>
                <a:latin typeface="Calibri"/>
                <a:ea typeface="DejaVu Sans"/>
              </a:rPr>
              <a:t> </a:t>
            </a:r>
            <a:r>
              <a:rPr b="0" lang="en-IN" sz="2200" spc="-1" strike="noStrike">
                <a:solidFill>
                  <a:srgbClr val="000000"/>
                </a:solidFill>
                <a:latin typeface="Calibri"/>
                <a:ea typeface="DejaVu Sans"/>
              </a:rPr>
              <a:t>Typescript 4.4 support</a:t>
            </a:r>
            <a:endParaRPr b="0" lang="en-IN" sz="2200" spc="-1" strike="noStrike">
              <a:latin typeface="Arial"/>
            </a:endParaRPr>
          </a:p>
          <a:p>
            <a:pPr marL="343080" indent="-343080">
              <a:lnSpc>
                <a:spcPct val="100000"/>
              </a:lnSpc>
              <a:spcBef>
                <a:spcPts val="641"/>
              </a:spcBef>
              <a:buClr>
                <a:srgbClr val="000000"/>
              </a:buClr>
              <a:buFont typeface="Arial"/>
              <a:buChar char="•"/>
            </a:pPr>
            <a:r>
              <a:rPr b="0" lang="en-IN" sz="2200" spc="-1" strike="noStrike">
                <a:solidFill>
                  <a:srgbClr val="000000"/>
                </a:solidFill>
                <a:latin typeface="Calibri"/>
                <a:ea typeface="DejaVu Sans"/>
              </a:rPr>
              <a:t>Improved error messaging </a:t>
            </a:r>
            <a:endParaRPr b="0" lang="en-IN" sz="2200" spc="-1" strike="noStrike">
              <a:latin typeface="Arial"/>
            </a:endParaRPr>
          </a:p>
          <a:p>
            <a:pPr marL="343080" indent="-343080">
              <a:lnSpc>
                <a:spcPct val="100000"/>
              </a:lnSpc>
              <a:spcBef>
                <a:spcPts val="641"/>
              </a:spcBef>
              <a:buClr>
                <a:srgbClr val="000000"/>
              </a:buClr>
              <a:buFont typeface="Arial"/>
              <a:buChar char="•"/>
            </a:pPr>
            <a:r>
              <a:rPr b="0" lang="en-IN" sz="2200" spc="-1" strike="noStrike">
                <a:solidFill>
                  <a:srgbClr val="000000"/>
                </a:solidFill>
                <a:latin typeface="Calibri"/>
                <a:ea typeface="DejaVu Sans"/>
              </a:rPr>
              <a:t>Default RxJS 7.4 for apps created with ngnew</a:t>
            </a:r>
            <a:endParaRPr b="0" lang="en-IN" sz="2200" spc="-1" strike="noStrike">
              <a:latin typeface="Arial"/>
            </a:endParaRPr>
          </a:p>
          <a:p>
            <a:pPr marL="343080" indent="-343080">
              <a:lnSpc>
                <a:spcPct val="100000"/>
              </a:lnSpc>
              <a:spcBef>
                <a:spcPts val="641"/>
              </a:spcBef>
              <a:buClr>
                <a:srgbClr val="000000"/>
              </a:buClr>
              <a:buFont typeface="Arial"/>
              <a:buChar char="•"/>
            </a:pPr>
            <a:r>
              <a:rPr b="0" lang="en-IN" sz="2200" spc="-1" strike="noStrike">
                <a:solidFill>
                  <a:srgbClr val="000000"/>
                </a:solidFill>
                <a:latin typeface="Calibri"/>
                <a:ea typeface="DejaVu Sans"/>
              </a:rPr>
              <a:t>Dynamic enabling and disabling of built-in validator </a:t>
            </a:r>
            <a:endParaRPr b="0" lang="en-IN" sz="2200" spc="-1" strike="noStrike">
              <a:latin typeface="Arial"/>
            </a:endParaRPr>
          </a:p>
          <a:p>
            <a:pPr marL="343080" indent="-343080">
              <a:lnSpc>
                <a:spcPct val="100000"/>
              </a:lnSpc>
              <a:spcBef>
                <a:spcPts val="641"/>
              </a:spcBef>
              <a:buClr>
                <a:srgbClr val="000000"/>
              </a:buClr>
              <a:buFont typeface="Arial"/>
              <a:buChar char="•"/>
            </a:pPr>
            <a:r>
              <a:rPr b="0" lang="en-IN" sz="2200" spc="-1" strike="noStrike">
                <a:solidFill>
                  <a:srgbClr val="000000"/>
                </a:solidFill>
                <a:latin typeface="Calibri"/>
                <a:ea typeface="DejaVu Sans"/>
              </a:rPr>
              <a:t>The introduction of FormControlStatus for forms </a:t>
            </a:r>
            <a:endParaRPr b="0" lang="en-IN" sz="2200" spc="-1" strike="noStrike">
              <a:latin typeface="Arial"/>
            </a:endParaRPr>
          </a:p>
          <a:p>
            <a:pPr marL="343080" indent="-343080">
              <a:lnSpc>
                <a:spcPct val="100000"/>
              </a:lnSpc>
              <a:spcBef>
                <a:spcPts val="641"/>
              </a:spcBef>
              <a:buClr>
                <a:srgbClr val="000000"/>
              </a:buClr>
              <a:buFont typeface="Arial"/>
              <a:buChar char="•"/>
            </a:pPr>
            <a:r>
              <a:rPr b="0" lang="en-IN" sz="2200" spc="-1" strike="noStrike">
                <a:solidFill>
                  <a:srgbClr val="000000"/>
                </a:solidFill>
                <a:latin typeface="Calibri"/>
                <a:ea typeface="DejaVu Sans"/>
              </a:rPr>
              <a:t>New type support for language service.</a:t>
            </a:r>
            <a:endParaRPr b="0" lang="en-IN" sz="2200" spc="-1" strike="noStrike">
              <a:latin typeface="Arial"/>
            </a:endParaRPr>
          </a:p>
          <a:p>
            <a:pPr>
              <a:lnSpc>
                <a:spcPct val="100000"/>
              </a:lnSpc>
              <a:spcBef>
                <a:spcPts val="641"/>
              </a:spcBef>
              <a:buNone/>
            </a:pP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PlaceHolder 1"/>
          <p:cNvSpPr>
            <a:spLocks noGrp="1"/>
          </p:cNvSpPr>
          <p:nvPr>
            <p:ph type="title"/>
          </p:nvPr>
        </p:nvSpPr>
        <p:spPr>
          <a:xfrm>
            <a:off x="412200" y="-36000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AOT</a:t>
            </a:r>
            <a:endParaRPr b="0" lang="en-IN" sz="4400" spc="-1" strike="noStrike">
              <a:latin typeface="Arial"/>
            </a:endParaRPr>
          </a:p>
        </p:txBody>
      </p:sp>
      <p:sp>
        <p:nvSpPr>
          <p:cNvPr id="581" name="PlaceHolder 2"/>
          <p:cNvSpPr>
            <a:spLocks noGrp="1"/>
          </p:cNvSpPr>
          <p:nvPr>
            <p:ph/>
          </p:nvPr>
        </p:nvSpPr>
        <p:spPr>
          <a:xfrm>
            <a:off x="457200" y="695880"/>
            <a:ext cx="8226000" cy="6142320"/>
          </a:xfrm>
          <a:prstGeom prst="rect">
            <a:avLst/>
          </a:prstGeom>
          <a:noFill/>
          <a:ln w="0">
            <a:noFill/>
          </a:ln>
        </p:spPr>
        <p:txBody>
          <a:bodyPr numCol="1" spcCol="0" lIns="90000" rIns="90000" tIns="45000" bIns="45000" anchor="t">
            <a:noAutofit/>
          </a:bodyPr>
          <a:p>
            <a:pPr>
              <a:lnSpc>
                <a:spcPct val="100000"/>
              </a:lnSpc>
              <a:spcBef>
                <a:spcPts val="400"/>
              </a:spcBef>
              <a:buNone/>
            </a:pPr>
            <a:r>
              <a:rPr b="1" lang="en-US" sz="2000" spc="-1" strike="noStrike">
                <a:solidFill>
                  <a:srgbClr val="000000"/>
                </a:solidFill>
                <a:latin typeface="Calibri"/>
              </a:rPr>
              <a:t>Features of AOT :</a:t>
            </a:r>
            <a:endParaRPr b="0" lang="en-IN" sz="2000" spc="-1" strike="noStrike">
              <a:latin typeface="Arial"/>
            </a:endParaRPr>
          </a:p>
          <a:p>
            <a:pPr>
              <a:lnSpc>
                <a:spcPct val="100000"/>
              </a:lnSpc>
              <a:spcBef>
                <a:spcPts val="400"/>
              </a:spcBef>
              <a:buNone/>
            </a:pPr>
            <a:r>
              <a:rPr b="1" lang="en-US" sz="2000" spc="-1" strike="noStrike">
                <a:solidFill>
                  <a:srgbClr val="000000"/>
                </a:solidFill>
                <a:latin typeface="Calibri"/>
              </a:rPr>
              <a:t>Faster rendering : </a:t>
            </a:r>
            <a:r>
              <a:rPr b="0" lang="en-US" sz="2000" spc="-1" strike="noStrike">
                <a:solidFill>
                  <a:srgbClr val="000000"/>
                </a:solidFill>
                <a:latin typeface="Calibri"/>
              </a:rPr>
              <a:t>	</a:t>
            </a:r>
            <a:r>
              <a:rPr b="0" lang="en-US" sz="2000" spc="-1" strike="noStrike">
                <a:solidFill>
                  <a:srgbClr val="000000"/>
                </a:solidFill>
                <a:latin typeface="Calibri"/>
              </a:rPr>
              <a:t>With AOT, the browser downloads a pre-compiled version of the application. The browser loads executable code so it can render the application immediately, without waiting to compile the application first.</a:t>
            </a:r>
            <a:endParaRPr b="0" lang="en-IN" sz="2000" spc="-1" strike="noStrike">
              <a:latin typeface="Arial"/>
            </a:endParaRPr>
          </a:p>
          <a:p>
            <a:pPr>
              <a:lnSpc>
                <a:spcPct val="100000"/>
              </a:lnSpc>
              <a:spcBef>
                <a:spcPts val="400"/>
              </a:spcBef>
              <a:buNone/>
            </a:pPr>
            <a:r>
              <a:rPr b="1" lang="en-US" sz="2000" spc="-1" strike="noStrike">
                <a:solidFill>
                  <a:srgbClr val="000000"/>
                </a:solidFill>
                <a:latin typeface="Calibri"/>
              </a:rPr>
              <a:t>Fewer asynchronous requests : </a:t>
            </a:r>
            <a:r>
              <a:rPr b="0" lang="en-US" sz="2000" spc="-1" strike="noStrike">
                <a:solidFill>
                  <a:srgbClr val="000000"/>
                </a:solidFill>
                <a:latin typeface="Calibri"/>
              </a:rPr>
              <a:t>	</a:t>
            </a:r>
            <a:r>
              <a:rPr b="0" lang="en-US" sz="2000" spc="-1" strike="noStrike">
                <a:solidFill>
                  <a:srgbClr val="000000"/>
                </a:solidFill>
                <a:latin typeface="Calibri"/>
              </a:rPr>
              <a:t>The compiler </a:t>
            </a:r>
            <a:r>
              <a:rPr b="1" lang="en-US" sz="2000" spc="-1" strike="noStrike">
                <a:solidFill>
                  <a:srgbClr val="000000"/>
                </a:solidFill>
                <a:latin typeface="Calibri"/>
              </a:rPr>
              <a:t>inlines</a:t>
            </a:r>
            <a:r>
              <a:rPr b="0" lang="en-US" sz="2000" spc="-1" strike="noStrike">
                <a:solidFill>
                  <a:srgbClr val="000000"/>
                </a:solidFill>
                <a:latin typeface="Calibri"/>
              </a:rPr>
              <a:t> external HTML templates and CSS style sheets within the application JavaScript, eliminating separate ajax requests for those source files.</a:t>
            </a:r>
            <a:endParaRPr b="0" lang="en-IN" sz="2000" spc="-1" strike="noStrike">
              <a:latin typeface="Arial"/>
            </a:endParaRPr>
          </a:p>
          <a:p>
            <a:pPr>
              <a:lnSpc>
                <a:spcPct val="100000"/>
              </a:lnSpc>
              <a:spcBef>
                <a:spcPts val="400"/>
              </a:spcBef>
              <a:buNone/>
            </a:pPr>
            <a:r>
              <a:rPr b="1" lang="en-US" sz="2000" spc="-1" strike="noStrike">
                <a:solidFill>
                  <a:srgbClr val="000000"/>
                </a:solidFill>
                <a:latin typeface="Calibri"/>
              </a:rPr>
              <a:t>Smaller Angular framework download size</a:t>
            </a:r>
            <a:r>
              <a:rPr b="0" lang="en-US" sz="2000" spc="-1" strike="noStrike">
                <a:solidFill>
                  <a:srgbClr val="000000"/>
                </a:solidFill>
                <a:latin typeface="Calibri"/>
              </a:rPr>
              <a:t> : </a:t>
            </a:r>
            <a:r>
              <a:rPr b="0" lang="en-US" sz="2000" spc="-1" strike="noStrike">
                <a:solidFill>
                  <a:srgbClr val="000000"/>
                </a:solidFill>
                <a:latin typeface="Calibri"/>
              </a:rPr>
              <a:t>	</a:t>
            </a:r>
            <a:r>
              <a:rPr b="0" lang="en-US" sz="2000" spc="-1" strike="noStrike">
                <a:solidFill>
                  <a:srgbClr val="000000"/>
                </a:solidFill>
                <a:latin typeface="Calibri"/>
              </a:rPr>
              <a:t>There's no need to download the Angular compiler if the application is already compiled. The compiler is roughly half of Angular itself, so omitting it dramatically reduces the application payload.</a:t>
            </a:r>
            <a:endParaRPr b="0" lang="en-IN" sz="2000" spc="-1" strike="noStrike">
              <a:latin typeface="Arial"/>
            </a:endParaRPr>
          </a:p>
          <a:p>
            <a:pPr>
              <a:lnSpc>
                <a:spcPct val="100000"/>
              </a:lnSpc>
              <a:spcBef>
                <a:spcPts val="400"/>
              </a:spcBef>
              <a:buNone/>
            </a:pPr>
            <a:r>
              <a:rPr b="1" lang="en-US" sz="2000" spc="-1" strike="noStrike">
                <a:solidFill>
                  <a:srgbClr val="000000"/>
                </a:solidFill>
                <a:latin typeface="Calibri"/>
              </a:rPr>
              <a:t>Detect template errors earlier</a:t>
            </a:r>
            <a:r>
              <a:rPr b="0" lang="en-US" sz="2000" spc="-1" strike="noStrike">
                <a:solidFill>
                  <a:srgbClr val="000000"/>
                </a:solidFill>
                <a:latin typeface="Calibri"/>
              </a:rPr>
              <a:t> : </a:t>
            </a:r>
            <a:r>
              <a:rPr b="0" lang="en-US" sz="2000" spc="-1" strike="noStrike">
                <a:solidFill>
                  <a:srgbClr val="000000"/>
                </a:solidFill>
                <a:latin typeface="Calibri"/>
              </a:rPr>
              <a:t>	</a:t>
            </a:r>
            <a:r>
              <a:rPr b="0" lang="en-US" sz="2000" spc="-1" strike="noStrike">
                <a:solidFill>
                  <a:srgbClr val="000000"/>
                </a:solidFill>
                <a:latin typeface="Calibri"/>
              </a:rPr>
              <a:t>The AOT compiler detects and reports template binding errors during the build step before users can see them.</a:t>
            </a:r>
            <a:endParaRPr b="0" lang="en-IN" sz="2000" spc="-1" strike="noStrike">
              <a:latin typeface="Arial"/>
            </a:endParaRPr>
          </a:p>
          <a:p>
            <a:pPr>
              <a:lnSpc>
                <a:spcPct val="100000"/>
              </a:lnSpc>
              <a:spcBef>
                <a:spcPts val="400"/>
              </a:spcBef>
              <a:buNone/>
            </a:pPr>
            <a:r>
              <a:rPr b="1" lang="en-US" sz="2000" spc="-1" strike="noStrike">
                <a:solidFill>
                  <a:srgbClr val="000000"/>
                </a:solidFill>
                <a:latin typeface="Calibri"/>
              </a:rPr>
              <a:t>Better security</a:t>
            </a:r>
            <a:r>
              <a:rPr b="0" lang="en-US" sz="2000" spc="-1" strike="noStrike">
                <a:solidFill>
                  <a:srgbClr val="000000"/>
                </a:solidFill>
                <a:latin typeface="Calibri"/>
              </a:rPr>
              <a:t> : </a:t>
            </a:r>
            <a:r>
              <a:rPr b="0" lang="en-US" sz="2000" spc="-1" strike="noStrike">
                <a:solidFill>
                  <a:srgbClr val="000000"/>
                </a:solidFill>
                <a:latin typeface="Calibri"/>
              </a:rPr>
              <a:t>	</a:t>
            </a:r>
            <a:r>
              <a:rPr b="0" lang="en-US" sz="2000" spc="-1" strike="noStrike">
                <a:solidFill>
                  <a:srgbClr val="000000"/>
                </a:solidFill>
                <a:latin typeface="Calibri"/>
              </a:rPr>
              <a:t>AOT compiles HTML templates and components into JavaScript files long before they are served to the client. With no templates to read and no risky client-side HTML or JavaScript evaluation, there are fewer opportunities for injection attacks.</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title"/>
          </p:nvPr>
        </p:nvSpPr>
        <p:spPr>
          <a:xfrm>
            <a:off x="412200" y="-36000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AOT</a:t>
            </a:r>
            <a:endParaRPr b="0" lang="en-IN" sz="4400" spc="-1" strike="noStrike">
              <a:latin typeface="Arial"/>
            </a:endParaRPr>
          </a:p>
        </p:txBody>
      </p:sp>
      <p:sp>
        <p:nvSpPr>
          <p:cNvPr id="583" name="PlaceHolder 2"/>
          <p:cNvSpPr>
            <a:spLocks noGrp="1"/>
          </p:cNvSpPr>
          <p:nvPr>
            <p:ph/>
          </p:nvPr>
        </p:nvSpPr>
        <p:spPr>
          <a:xfrm>
            <a:off x="457200" y="695880"/>
            <a:ext cx="8226000" cy="6142320"/>
          </a:xfrm>
          <a:prstGeom prst="rect">
            <a:avLst/>
          </a:prstGeom>
          <a:noFill/>
          <a:ln w="0">
            <a:noFill/>
          </a:ln>
        </p:spPr>
        <p:txBody>
          <a:bodyPr numCol="1" spcCol="0" lIns="90000" rIns="90000" tIns="45000" bIns="45000" anchor="t">
            <a:noAutofit/>
          </a:bodyPr>
          <a:p>
            <a:pPr>
              <a:lnSpc>
                <a:spcPct val="100000"/>
              </a:lnSpc>
              <a:spcBef>
                <a:spcPts val="400"/>
              </a:spcBef>
              <a:buNone/>
            </a:pPr>
            <a:r>
              <a:rPr b="1" lang="en-US" sz="2000" spc="-1" strike="noStrike">
                <a:solidFill>
                  <a:srgbClr val="000000"/>
                </a:solidFill>
                <a:latin typeface="Calibri"/>
              </a:rPr>
              <a:t>Choosing a compiler : </a:t>
            </a:r>
            <a:endParaRPr b="0" lang="en-IN" sz="2000" spc="-1" strike="noStrike">
              <a:latin typeface="Arial"/>
            </a:endParaRPr>
          </a:p>
          <a:p>
            <a:pPr>
              <a:lnSpc>
                <a:spcPct val="100000"/>
              </a:lnSpc>
              <a:spcBef>
                <a:spcPts val="400"/>
              </a:spcBef>
              <a:buNone/>
            </a:pPr>
            <a:r>
              <a:rPr b="1" lang="en-US" sz="2000" spc="-1" strike="noStrike">
                <a:solidFill>
                  <a:srgbClr val="000000"/>
                </a:solidFill>
                <a:latin typeface="Calibri"/>
              </a:rPr>
              <a:t>Just-in-Time (JIT)  : </a:t>
            </a:r>
            <a:r>
              <a:rPr b="0" lang="en-US" sz="2000" spc="-1" strike="noStrike">
                <a:solidFill>
                  <a:srgbClr val="000000"/>
                </a:solidFill>
                <a:latin typeface="Calibri"/>
              </a:rPr>
              <a:t>Compiles your application in the browser at runtime. This was the default until Angular 8.</a:t>
            </a:r>
            <a:endParaRPr b="0" lang="en-IN" sz="2000" spc="-1" strike="noStrike">
              <a:latin typeface="Arial"/>
            </a:endParaRPr>
          </a:p>
          <a:p>
            <a:pPr>
              <a:lnSpc>
                <a:spcPct val="100000"/>
              </a:lnSpc>
              <a:spcBef>
                <a:spcPts val="400"/>
              </a:spcBef>
              <a:buNone/>
            </a:pPr>
            <a:r>
              <a:rPr b="1" lang="en-US" sz="2000" spc="-1" strike="noStrike">
                <a:solidFill>
                  <a:srgbClr val="000000"/>
                </a:solidFill>
                <a:latin typeface="Calibri"/>
              </a:rPr>
              <a:t>Ahead-of-Time (AOT) : </a:t>
            </a:r>
            <a:r>
              <a:rPr b="1" lang="en-US" sz="2000" spc="-1" strike="noStrike">
                <a:solidFill>
                  <a:srgbClr val="000000"/>
                </a:solidFill>
                <a:latin typeface="Calibri"/>
              </a:rPr>
              <a:t>	</a:t>
            </a:r>
            <a:r>
              <a:rPr b="0" lang="en-US" sz="2000" spc="-1" strike="noStrike">
                <a:solidFill>
                  <a:srgbClr val="000000"/>
                </a:solidFill>
                <a:latin typeface="Calibri"/>
              </a:rPr>
              <a:t>Compiles your application and libraries at build time. This is the default starting in Angular 9.</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r>
              <a:rPr b="0" lang="en-US" sz="2000" spc="-1" strike="noStrike">
                <a:solidFill>
                  <a:srgbClr val="000000"/>
                </a:solidFill>
                <a:latin typeface="Calibri"/>
              </a:rPr>
              <a:t>When you run the ng build (build only) or ng serve (build and serve locally) CLI commands, the type of compilation (JIT or AOT) depends on the value of the aot property in your build configuration specified in angular.json. By default, aot is set to true for new CLI applications.</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Create a new module</a:t>
            </a:r>
            <a:endParaRPr b="0" lang="en-IN" sz="4400" spc="-1" strike="noStrike">
              <a:latin typeface="Arial"/>
            </a:endParaRPr>
          </a:p>
        </p:txBody>
      </p:sp>
      <p:sp>
        <p:nvSpPr>
          <p:cNvPr id="585"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Create a new module and a component under that module with the following commands:</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586" name="Picture 3" descr=""/>
          <p:cNvPicPr/>
          <p:nvPr/>
        </p:nvPicPr>
        <p:blipFill>
          <a:blip r:embed="rId1"/>
          <a:stretch/>
        </p:blipFill>
        <p:spPr>
          <a:xfrm>
            <a:off x="684360" y="2349360"/>
            <a:ext cx="8140320" cy="2901600"/>
          </a:xfrm>
          <a:prstGeom prst="rect">
            <a:avLst/>
          </a:prstGeom>
          <a:ln w="0">
            <a:noFill/>
          </a:ln>
        </p:spPr>
      </p:pic>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p:nvPr>
        </p:nvSpPr>
        <p:spPr>
          <a:xfrm>
            <a:off x="457200" y="44280"/>
            <a:ext cx="8226000" cy="607824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Student.module.ts is created and it will be like this: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Student component is created under student module and a function is created to return a name.</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588" name="Picture 2" descr=""/>
          <p:cNvPicPr/>
          <p:nvPr/>
        </p:nvPicPr>
        <p:blipFill>
          <a:blip r:embed="rId1"/>
          <a:stretch/>
        </p:blipFill>
        <p:spPr>
          <a:xfrm>
            <a:off x="826920" y="542880"/>
            <a:ext cx="4698720" cy="2499840"/>
          </a:xfrm>
          <a:prstGeom prst="rect">
            <a:avLst/>
          </a:prstGeom>
          <a:ln w="0">
            <a:noFill/>
          </a:ln>
        </p:spPr>
      </p:pic>
      <p:pic>
        <p:nvPicPr>
          <p:cNvPr id="589" name="Picture 3" descr=""/>
          <p:cNvPicPr/>
          <p:nvPr/>
        </p:nvPicPr>
        <p:blipFill>
          <a:blip r:embed="rId2"/>
          <a:stretch/>
        </p:blipFill>
        <p:spPr>
          <a:xfrm>
            <a:off x="4067280" y="3789360"/>
            <a:ext cx="3814200" cy="2855520"/>
          </a:xfrm>
          <a:prstGeom prst="rect">
            <a:avLst/>
          </a:prstGeom>
          <a:ln w="0">
            <a:noFill/>
          </a:ln>
        </p:spPr>
      </p:pic>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Include StudentModule in imports section in the AppModule as shown below:</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Import StudentComponent in app.component.ts and use the function of StudentComponent as:</a:t>
            </a: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Include this code on click of a button </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591" name="Picture 2" descr=""/>
          <p:cNvPicPr/>
          <p:nvPr/>
        </p:nvPicPr>
        <p:blipFill>
          <a:blip r:embed="rId1"/>
          <a:stretch/>
        </p:blipFill>
        <p:spPr>
          <a:xfrm>
            <a:off x="1835280" y="549360"/>
            <a:ext cx="2733120" cy="3765240"/>
          </a:xfrm>
          <a:prstGeom prst="rect">
            <a:avLst/>
          </a:prstGeom>
          <a:ln w="0">
            <a:noFill/>
          </a:ln>
        </p:spPr>
      </p:pic>
      <p:pic>
        <p:nvPicPr>
          <p:cNvPr id="592" name="Picture 3" descr=""/>
          <p:cNvPicPr/>
          <p:nvPr/>
        </p:nvPicPr>
        <p:blipFill>
          <a:blip r:embed="rId2"/>
          <a:stretch/>
        </p:blipFill>
        <p:spPr>
          <a:xfrm>
            <a:off x="853920" y="5229360"/>
            <a:ext cx="8140320" cy="367920"/>
          </a:xfrm>
          <a:prstGeom prst="rect">
            <a:avLst/>
          </a:prstGeom>
          <a:ln w="0">
            <a:noFill/>
          </a:ln>
        </p:spPr>
      </p:pic>
      <p:pic>
        <p:nvPicPr>
          <p:cNvPr id="593" name="Picture 4" descr=""/>
          <p:cNvPicPr/>
          <p:nvPr/>
        </p:nvPicPr>
        <p:blipFill>
          <a:blip r:embed="rId3"/>
          <a:stretch/>
        </p:blipFill>
        <p:spPr>
          <a:xfrm>
            <a:off x="1187280" y="5943600"/>
            <a:ext cx="5806800" cy="901440"/>
          </a:xfrm>
          <a:prstGeom prst="rect">
            <a:avLst/>
          </a:prstGeom>
          <a:ln w="0">
            <a:noFill/>
          </a:ln>
        </p:spPr>
      </p:pic>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Output of the code in the console..</a:t>
            </a:r>
            <a:endParaRPr b="0" lang="en-IN" sz="4400" spc="-1" strike="noStrike">
              <a:latin typeface="Arial"/>
            </a:endParaRPr>
          </a:p>
        </p:txBody>
      </p:sp>
      <p:pic>
        <p:nvPicPr>
          <p:cNvPr id="595" name="Picture 2" descr=""/>
          <p:cNvPicPr/>
          <p:nvPr/>
        </p:nvPicPr>
        <p:blipFill>
          <a:blip r:embed="rId1"/>
          <a:stretch/>
        </p:blipFill>
        <p:spPr>
          <a:xfrm>
            <a:off x="684360" y="1341360"/>
            <a:ext cx="3796920" cy="2539440"/>
          </a:xfrm>
          <a:prstGeom prst="rect">
            <a:avLst/>
          </a:prstGeom>
          <a:ln w="0">
            <a:noFill/>
          </a:ln>
        </p:spPr>
      </p:pic>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title"/>
          </p:nvPr>
        </p:nvSpPr>
        <p:spPr>
          <a:xfrm>
            <a:off x="539640" y="2857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Day-5</a:t>
            </a:r>
            <a:endParaRPr b="0" lang="en-IN" sz="4400" spc="-1" strike="noStrike">
              <a:latin typeface="Arial"/>
            </a:endParaRPr>
          </a:p>
        </p:txBody>
      </p: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What are Angular forms.</a:t>
            </a:r>
            <a:endParaRPr b="0" lang="en-IN" sz="4400" spc="-1" strike="noStrike">
              <a:latin typeface="Arial"/>
            </a:endParaRPr>
          </a:p>
        </p:txBody>
      </p:sp>
      <p:sp>
        <p:nvSpPr>
          <p:cNvPr id="598"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Handling user input with forms is the cornerstone of many common applications. Applications use forms to enable users to log in, to update a profile, to enter sensitive information, and to perform many other data-entry tasks.</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Angular provides two different approaches to handling user input through forms: reactive and template-driven. Both capture user input events from the view, validate the user input, create a form model and data model to update, and provide a way to track changes.</a:t>
            </a:r>
            <a:endParaRPr b="0" lang="en-IN" sz="2000" spc="-1" strike="noStrike">
              <a:latin typeface="Arial"/>
            </a:endParaRPr>
          </a:p>
          <a:p>
            <a:pPr>
              <a:lnSpc>
                <a:spcPct val="100000"/>
              </a:lnSpc>
              <a:spcBef>
                <a:spcPts val="400"/>
              </a:spcBef>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Template driven form.</a:t>
            </a:r>
            <a:endParaRPr b="0" lang="en-IN" sz="4400" spc="-1" strike="noStrike">
              <a:latin typeface="Arial"/>
            </a:endParaRPr>
          </a:p>
        </p:txBody>
      </p:sp>
      <p:sp>
        <p:nvSpPr>
          <p:cNvPr id="600"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a:lnSpc>
                <a:spcPct val="100000"/>
              </a:lnSpc>
              <a:spcBef>
                <a:spcPts val="400"/>
              </a:spcBef>
              <a:buNone/>
            </a:pPr>
            <a:r>
              <a:rPr b="0" lang="en-IN" sz="1800" spc="-1" strike="noStrike">
                <a:solidFill>
                  <a:srgbClr val="000000"/>
                </a:solidFill>
                <a:latin typeface="Calibri"/>
              </a:rPr>
              <a:t>Template-driven forms in Angular are forms that are built and managed directly in the HTML template. They rely on Angular directives to bind form controls to data models in the component. The form controls and validation rules are defined declaratively in the template (HTML), and Angular automatically creates the form model behind the scenes.</a:t>
            </a:r>
            <a:endParaRPr b="0" lang="en-IN" sz="1800" spc="-1" strike="noStrike">
              <a:latin typeface="Arial"/>
            </a:endParaRPr>
          </a:p>
          <a:p>
            <a:pPr>
              <a:lnSpc>
                <a:spcPct val="100000"/>
              </a:lnSpc>
              <a:spcBef>
                <a:spcPts val="400"/>
              </a:spcBef>
              <a:buNone/>
            </a:pPr>
            <a:endParaRPr b="0" lang="en-IN" sz="1800" spc="-1" strike="noStrike">
              <a:latin typeface="Arial"/>
            </a:endParaRPr>
          </a:p>
          <a:p>
            <a:pPr>
              <a:lnSpc>
                <a:spcPct val="100000"/>
              </a:lnSpc>
              <a:spcBef>
                <a:spcPts val="400"/>
              </a:spcBef>
              <a:buNone/>
            </a:pPr>
            <a:r>
              <a:rPr b="1" lang="en-IN" sz="2000" spc="-1" strike="noStrike">
                <a:solidFill>
                  <a:srgbClr val="000000"/>
                </a:solidFill>
                <a:latin typeface="Arial"/>
              </a:rPr>
              <a:t>Forms are defined primarily in the HTML template.</a:t>
            </a:r>
            <a:endParaRPr b="0" lang="en-IN" sz="2000" spc="-1" strike="noStrike">
              <a:latin typeface="Arial"/>
            </a:endParaRPr>
          </a:p>
          <a:p>
            <a:pPr>
              <a:lnSpc>
                <a:spcPct val="100000"/>
              </a:lnSpc>
              <a:spcBef>
                <a:spcPts val="400"/>
              </a:spcBef>
              <a:buNone/>
            </a:pPr>
            <a:r>
              <a:rPr b="0" lang="en-IN" sz="2000" spc="-1" strike="noStrike">
                <a:solidFill>
                  <a:srgbClr val="000000"/>
                </a:solidFill>
                <a:latin typeface="Arial"/>
              </a:rPr>
              <a:t>You use Angular directives like </a:t>
            </a:r>
            <a:r>
              <a:rPr b="1" lang="en-IN" sz="2000" spc="-1" strike="noStrike">
                <a:solidFill>
                  <a:srgbClr val="000000"/>
                </a:solidFill>
                <a:latin typeface="Arial"/>
              </a:rPr>
              <a:t>ngModel, ngForm, and ngSubmit</a:t>
            </a:r>
            <a:r>
              <a:rPr b="0" lang="en-IN" sz="2000" spc="-1" strike="noStrike">
                <a:solidFill>
                  <a:srgbClr val="000000"/>
                </a:solidFill>
                <a:latin typeface="Arial"/>
              </a:rPr>
              <a:t> to create and manage the form.</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r>
              <a:rPr b="1" lang="en-IN" sz="2000" spc="-1" strike="noStrike">
                <a:solidFill>
                  <a:srgbClr val="000000"/>
                </a:solidFill>
                <a:latin typeface="Arial"/>
              </a:rPr>
              <a:t>Two-Way Data Binding:</a:t>
            </a:r>
            <a:endParaRPr b="0" lang="en-IN" sz="2000" spc="-1" strike="noStrike">
              <a:latin typeface="Arial"/>
            </a:endParaRPr>
          </a:p>
          <a:p>
            <a:pPr>
              <a:lnSpc>
                <a:spcPct val="100000"/>
              </a:lnSpc>
              <a:spcBef>
                <a:spcPts val="400"/>
              </a:spcBef>
              <a:buNone/>
            </a:pPr>
            <a:r>
              <a:rPr b="0" lang="en-IN" sz="2000" spc="-1" strike="noStrike">
                <a:solidFill>
                  <a:srgbClr val="000000"/>
                </a:solidFill>
                <a:latin typeface="Arial"/>
              </a:rPr>
              <a:t>Template-driven forms use Angular's [(ngModel)] directive to create two-way data binding between the form controls and the component's data model. This means that changes in the form input update the component model automatically, and vice versa.</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Template driven form.</a:t>
            </a:r>
            <a:endParaRPr b="0" lang="en-IN" sz="4400" spc="-1" strike="noStrike">
              <a:latin typeface="Arial"/>
            </a:endParaRPr>
          </a:p>
        </p:txBody>
      </p:sp>
      <p:pic>
        <p:nvPicPr>
          <p:cNvPr id="602" name="" descr=""/>
          <p:cNvPicPr/>
          <p:nvPr/>
        </p:nvPicPr>
        <p:blipFill>
          <a:blip r:embed="rId1"/>
          <a:stretch/>
        </p:blipFill>
        <p:spPr>
          <a:xfrm>
            <a:off x="333360" y="1620000"/>
            <a:ext cx="7406280" cy="2788200"/>
          </a:xfrm>
          <a:prstGeom prst="rect">
            <a:avLst/>
          </a:prstGeom>
          <a:ln w="0">
            <a:noFill/>
          </a:ln>
        </p:spPr>
      </p:pic>
      <p:pic>
        <p:nvPicPr>
          <p:cNvPr id="603" name="" descr=""/>
          <p:cNvPicPr/>
          <p:nvPr/>
        </p:nvPicPr>
        <p:blipFill>
          <a:blip r:embed="rId2"/>
          <a:stretch/>
        </p:blipFill>
        <p:spPr>
          <a:xfrm>
            <a:off x="360000" y="4680000"/>
            <a:ext cx="3969360" cy="1043280"/>
          </a:xfrm>
          <a:prstGeom prst="rect">
            <a:avLst/>
          </a:prstGeom>
          <a:ln w="0">
            <a:noFill/>
          </a:ln>
        </p:spPr>
      </p:pic>
      <p:pic>
        <p:nvPicPr>
          <p:cNvPr id="604" name="" descr=""/>
          <p:cNvPicPr/>
          <p:nvPr/>
        </p:nvPicPr>
        <p:blipFill>
          <a:blip r:embed="rId3"/>
          <a:stretch/>
        </p:blipFill>
        <p:spPr>
          <a:xfrm>
            <a:off x="4500000" y="4553640"/>
            <a:ext cx="2552040" cy="1386000"/>
          </a:xfrm>
          <a:prstGeom prst="rect">
            <a:avLst/>
          </a:prstGeom>
          <a:ln w="0">
            <a:noFill/>
          </a:ln>
        </p:spPr>
      </p:pic>
      <p:pic>
        <p:nvPicPr>
          <p:cNvPr id="605" name="" descr=""/>
          <p:cNvPicPr/>
          <p:nvPr/>
        </p:nvPicPr>
        <p:blipFill>
          <a:blip r:embed="rId4"/>
          <a:stretch/>
        </p:blipFill>
        <p:spPr>
          <a:xfrm>
            <a:off x="5760000" y="5400000"/>
            <a:ext cx="4266720" cy="13554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rmAutofit/>
          </a:bodyPr>
          <a:p>
            <a:pPr algn="ctr">
              <a:lnSpc>
                <a:spcPct val="100000"/>
              </a:lnSpc>
              <a:buNone/>
            </a:pPr>
            <a:r>
              <a:rPr b="0" lang="en-US" sz="4400" spc="-1" strike="noStrike">
                <a:solidFill>
                  <a:srgbClr val="000000"/>
                </a:solidFill>
                <a:latin typeface="Calibri"/>
              </a:rPr>
              <a:t>Angular Versions.</a:t>
            </a:r>
            <a:endParaRPr b="0" lang="en-IN" sz="4400" spc="-1" strike="noStrike">
              <a:latin typeface="Arial"/>
            </a:endParaRPr>
          </a:p>
        </p:txBody>
      </p:sp>
      <p:sp>
        <p:nvSpPr>
          <p:cNvPr id="158" name="PlaceHolder 4"/>
          <p:cNvSpPr/>
          <p:nvPr/>
        </p:nvSpPr>
        <p:spPr>
          <a:xfrm>
            <a:off x="457560" y="1600560"/>
            <a:ext cx="8226000" cy="4522320"/>
          </a:xfrm>
          <a:prstGeom prst="rect">
            <a:avLst/>
          </a:prstGeom>
          <a:noFill/>
          <a:ln w="0">
            <a:noFill/>
          </a:ln>
        </p:spPr>
        <p:style>
          <a:lnRef idx="0"/>
          <a:fillRef idx="0"/>
          <a:effectRef idx="0"/>
          <a:fontRef idx="minor"/>
        </p:style>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2200" spc="-1" strike="noStrike">
                <a:solidFill>
                  <a:srgbClr val="000000"/>
                </a:solidFill>
                <a:latin typeface="Calibri"/>
                <a:ea typeface="DejaVu Sans"/>
              </a:rPr>
              <a:t> </a:t>
            </a:r>
            <a:endParaRPr b="0" lang="en-IN" sz="2200" spc="-1" strike="noStrike">
              <a:latin typeface="Arial"/>
            </a:endParaRPr>
          </a:p>
          <a:p>
            <a:pPr>
              <a:lnSpc>
                <a:spcPct val="100000"/>
              </a:lnSpc>
              <a:spcBef>
                <a:spcPts val="641"/>
              </a:spcBef>
              <a:buNone/>
            </a:pPr>
            <a:endParaRPr b="0" lang="en-IN" sz="2200" spc="-1" strike="noStrike">
              <a:latin typeface="Arial"/>
            </a:endParaRPr>
          </a:p>
        </p:txBody>
      </p:sp>
      <p:pic>
        <p:nvPicPr>
          <p:cNvPr id="159" name="" descr=""/>
          <p:cNvPicPr/>
          <p:nvPr/>
        </p:nvPicPr>
        <p:blipFill>
          <a:blip r:embed="rId1"/>
          <a:stretch/>
        </p:blipFill>
        <p:spPr>
          <a:xfrm>
            <a:off x="278280" y="1260000"/>
            <a:ext cx="8404920" cy="5501520"/>
          </a:xfrm>
          <a:prstGeom prst="rect">
            <a:avLst/>
          </a:prstGeom>
          <a:ln w="0">
            <a:noFill/>
          </a:ln>
        </p:spPr>
      </p:pic>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Template driven form with validation.</a:t>
            </a:r>
            <a:endParaRPr b="0" lang="en-IN" sz="4400" spc="-1" strike="noStrike">
              <a:latin typeface="Arial"/>
            </a:endParaRPr>
          </a:p>
        </p:txBody>
      </p:sp>
      <p:pic>
        <p:nvPicPr>
          <p:cNvPr id="607" name="" descr=""/>
          <p:cNvPicPr/>
          <p:nvPr/>
        </p:nvPicPr>
        <p:blipFill>
          <a:blip r:embed="rId1"/>
          <a:stretch/>
        </p:blipFill>
        <p:spPr>
          <a:xfrm>
            <a:off x="0" y="1829160"/>
            <a:ext cx="9143280" cy="4650480"/>
          </a:xfrm>
          <a:prstGeom prst="rect">
            <a:avLst/>
          </a:prstGeom>
          <a:ln w="0">
            <a:noFill/>
          </a:ln>
        </p:spPr>
      </p:pic>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
          <p:cNvSpPr/>
          <p:nvPr/>
        </p:nvSpPr>
        <p:spPr>
          <a:xfrm>
            <a:off x="60120" y="197640"/>
            <a:ext cx="9077400" cy="6489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latin typeface="Arial"/>
              </a:rPr>
              <a:t>&lt;!-- Template driven form with validation... --&gt;</a:t>
            </a:r>
            <a:endParaRPr b="0" lang="en-IN" sz="1800" spc="-1" strike="noStrike">
              <a:latin typeface="Arial"/>
            </a:endParaRPr>
          </a:p>
          <a:p>
            <a:pPr>
              <a:lnSpc>
                <a:spcPct val="100000"/>
              </a:lnSpc>
              <a:buNone/>
            </a:pPr>
            <a:r>
              <a:rPr b="0" lang="en-IN" sz="1800" spc="-1" strike="noStrike">
                <a:latin typeface="Arial"/>
              </a:rPr>
              <a:t>&lt;form #loginForm="ngForm" (ngSubmit)="onSubmit(loginForm)"&gt;</a:t>
            </a:r>
            <a:endParaRPr b="0" lang="en-IN" sz="1800" spc="-1" strike="noStrike">
              <a:latin typeface="Arial"/>
            </a:endParaRPr>
          </a:p>
          <a:p>
            <a:pPr>
              <a:lnSpc>
                <a:spcPct val="100000"/>
              </a:lnSpc>
              <a:buNone/>
            </a:pPr>
            <a:r>
              <a:rPr b="0" lang="en-IN" sz="1800" spc="-1" strike="noStrike">
                <a:latin typeface="Arial"/>
              </a:rPr>
              <a:t>   </a:t>
            </a:r>
            <a:r>
              <a:rPr b="0" lang="en-IN" sz="1800" spc="-1" strike="noStrike">
                <a:latin typeface="Arial"/>
              </a:rPr>
              <a:t>User ID : &lt;input type="text" name="userId" ngModel #uid="ngModel" required minlength="5"&gt; &lt;br /&gt; &lt;br /&gt;</a:t>
            </a:r>
            <a:endParaRPr b="0" lang="en-IN" sz="1800" spc="-1" strike="noStrike">
              <a:latin typeface="Arial"/>
            </a:endParaRPr>
          </a:p>
          <a:p>
            <a:pPr>
              <a:lnSpc>
                <a:spcPct val="100000"/>
              </a:lnSpc>
              <a:buNone/>
            </a:pPr>
            <a:r>
              <a:rPr b="0" lang="en-IN" sz="1800" spc="-1" strike="noStrike">
                <a:latin typeface="Arial"/>
              </a:rPr>
              <a:t>   </a:t>
            </a:r>
            <a:r>
              <a:rPr b="0" lang="en-IN" sz="1800" spc="-1" strike="noStrike">
                <a:latin typeface="Arial"/>
              </a:rPr>
              <a:t>&lt;div *ngIf="uid?.invalid &amp;&amp; (uid?.dirty || uid?.touched)"&gt;</a:t>
            </a:r>
            <a:endParaRPr b="0" lang="en-IN" sz="1800" spc="-1" strike="noStrike">
              <a:latin typeface="Arial"/>
            </a:endParaRPr>
          </a:p>
          <a:p>
            <a:pPr>
              <a:lnSpc>
                <a:spcPct val="100000"/>
              </a:lnSpc>
              <a:buNone/>
            </a:pPr>
            <a:r>
              <a:rPr b="0" lang="en-IN" sz="1800" spc="-1" strike="noStrike">
                <a:latin typeface="Arial"/>
              </a:rPr>
              <a:t>      </a:t>
            </a:r>
            <a:r>
              <a:rPr b="0" lang="en-IN" sz="1800" spc="-1" strike="noStrike">
                <a:latin typeface="Arial"/>
              </a:rPr>
              <a:t>&lt;div *ngIf="uid?.errors?.['required']"&gt;</a:t>
            </a:r>
            <a:endParaRPr b="0" lang="en-IN" sz="1800" spc="-1" strike="noStrike">
              <a:latin typeface="Arial"/>
            </a:endParaRPr>
          </a:p>
          <a:p>
            <a:pPr>
              <a:lnSpc>
                <a:spcPct val="100000"/>
              </a:lnSpc>
              <a:buNone/>
            </a:pPr>
            <a:r>
              <a:rPr b="0" lang="en-IN" sz="1800" spc="-1" strike="noStrike">
                <a:latin typeface="Arial"/>
              </a:rPr>
              <a:t>         </a:t>
            </a:r>
            <a:r>
              <a:rPr b="0" lang="en-IN" sz="1800" spc="-1" strike="noStrike">
                <a:latin typeface="Arial"/>
              </a:rPr>
              <a:t>&lt;p class="error"&gt; User ID should not be empty...&lt;/p&gt;</a:t>
            </a:r>
            <a:endParaRPr b="0" lang="en-IN" sz="1800" spc="-1" strike="noStrike">
              <a:latin typeface="Arial"/>
            </a:endParaRPr>
          </a:p>
          <a:p>
            <a:pPr>
              <a:lnSpc>
                <a:spcPct val="100000"/>
              </a:lnSpc>
              <a:buNone/>
            </a:pPr>
            <a:r>
              <a:rPr b="0" lang="en-IN" sz="1800" spc="-1" strike="noStrike">
                <a:latin typeface="Arial"/>
              </a:rPr>
              <a:t>      </a:t>
            </a:r>
            <a:r>
              <a:rPr b="0" lang="en-IN" sz="1800" spc="-1" strike="noStrike">
                <a:latin typeface="Arial"/>
              </a:rPr>
              <a:t>&lt;/div&gt;</a:t>
            </a:r>
            <a:endParaRPr b="0" lang="en-IN" sz="1800" spc="-1" strike="noStrike">
              <a:latin typeface="Arial"/>
            </a:endParaRPr>
          </a:p>
          <a:p>
            <a:pPr>
              <a:lnSpc>
                <a:spcPct val="100000"/>
              </a:lnSpc>
              <a:buNone/>
            </a:pPr>
            <a:r>
              <a:rPr b="0" lang="en-IN" sz="1800" spc="-1" strike="noStrike">
                <a:latin typeface="Arial"/>
              </a:rPr>
              <a:t>      </a:t>
            </a:r>
            <a:r>
              <a:rPr b="0" lang="en-IN" sz="1800" spc="-1" strike="noStrike">
                <a:latin typeface="Arial"/>
              </a:rPr>
              <a:t>&lt;div *ngIf="uid?.errors?.['minlength']"&gt;</a:t>
            </a:r>
            <a:endParaRPr b="0" lang="en-IN" sz="1800" spc="-1" strike="noStrike">
              <a:latin typeface="Arial"/>
            </a:endParaRPr>
          </a:p>
          <a:p>
            <a:pPr>
              <a:lnSpc>
                <a:spcPct val="100000"/>
              </a:lnSpc>
              <a:buNone/>
            </a:pPr>
            <a:r>
              <a:rPr b="0" lang="en-IN" sz="1800" spc="-1" strike="noStrike">
                <a:latin typeface="Arial"/>
              </a:rPr>
              <a:t>         </a:t>
            </a:r>
            <a:r>
              <a:rPr b="0" lang="en-IN" sz="1800" spc="-1" strike="noStrike">
                <a:latin typeface="Arial"/>
              </a:rPr>
              <a:t>&lt;p class="error"&gt; User ID should be atleast 5 characters...&lt;/p&gt;</a:t>
            </a:r>
            <a:endParaRPr b="0" lang="en-IN" sz="1800" spc="-1" strike="noStrike">
              <a:latin typeface="Arial"/>
            </a:endParaRPr>
          </a:p>
          <a:p>
            <a:pPr>
              <a:lnSpc>
                <a:spcPct val="100000"/>
              </a:lnSpc>
              <a:buNone/>
            </a:pPr>
            <a:r>
              <a:rPr b="0" lang="en-IN" sz="1800" spc="-1" strike="noStrike">
                <a:latin typeface="Arial"/>
              </a:rPr>
              <a:t>      </a:t>
            </a:r>
            <a:r>
              <a:rPr b="0" lang="en-IN" sz="1800" spc="-1" strike="noStrike">
                <a:latin typeface="Arial"/>
              </a:rPr>
              <a:t>&lt;/div&gt;</a:t>
            </a:r>
            <a:endParaRPr b="0" lang="en-IN" sz="1800" spc="-1" strike="noStrike">
              <a:latin typeface="Arial"/>
            </a:endParaRPr>
          </a:p>
          <a:p>
            <a:pPr>
              <a:lnSpc>
                <a:spcPct val="100000"/>
              </a:lnSpc>
              <a:buNone/>
            </a:pPr>
            <a:r>
              <a:rPr b="0" lang="en-IN" sz="1800" spc="-1" strike="noStrike">
                <a:latin typeface="Arial"/>
              </a:rPr>
              <a:t>   </a:t>
            </a:r>
            <a:r>
              <a:rPr b="0" lang="en-IN" sz="1800" spc="-1" strike="noStrike">
                <a:latin typeface="Arial"/>
              </a:rPr>
              <a:t>&lt;/div&gt;</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latin typeface="Arial"/>
              </a:rPr>
              <a:t>   </a:t>
            </a:r>
            <a:r>
              <a:rPr b="0" lang="en-IN" sz="1800" spc="-1" strike="noStrike">
                <a:latin typeface="Arial"/>
              </a:rPr>
              <a:t>Password : &lt;input type="text" name="pwd" #uid="ngModel" ngModel #pwd="ngModel" required minlength="5"&gt; &lt;br /&gt;&lt;br /&gt;</a:t>
            </a:r>
            <a:endParaRPr b="0" lang="en-IN" sz="1800" spc="-1" strike="noStrike">
              <a:latin typeface="Arial"/>
            </a:endParaRPr>
          </a:p>
          <a:p>
            <a:pPr>
              <a:lnSpc>
                <a:spcPct val="100000"/>
              </a:lnSpc>
              <a:buNone/>
            </a:pPr>
            <a:r>
              <a:rPr b="0" lang="en-IN" sz="1800" spc="-1" strike="noStrike">
                <a:latin typeface="Arial"/>
              </a:rPr>
              <a:t>   </a:t>
            </a:r>
            <a:r>
              <a:rPr b="0" lang="en-IN" sz="1800" spc="-1" strike="noStrike">
                <a:latin typeface="Arial"/>
              </a:rPr>
              <a:t>&lt;div *ngIf="pwd?.invalid &amp;&amp; (pwd?.dirty || pwd?.touched)"&gt;</a:t>
            </a:r>
            <a:endParaRPr b="0" lang="en-IN" sz="1800" spc="-1" strike="noStrike">
              <a:latin typeface="Arial"/>
            </a:endParaRPr>
          </a:p>
          <a:p>
            <a:pPr>
              <a:lnSpc>
                <a:spcPct val="100000"/>
              </a:lnSpc>
              <a:buNone/>
            </a:pPr>
            <a:r>
              <a:rPr b="0" lang="en-IN" sz="1800" spc="-1" strike="noStrike">
                <a:latin typeface="Arial"/>
              </a:rPr>
              <a:t>      </a:t>
            </a:r>
            <a:r>
              <a:rPr b="0" lang="en-IN" sz="1800" spc="-1" strike="noStrike">
                <a:latin typeface="Arial"/>
              </a:rPr>
              <a:t>&lt;div *ngIf="pwd?.errors?.['required']"&gt;</a:t>
            </a:r>
            <a:endParaRPr b="0" lang="en-IN" sz="1800" spc="-1" strike="noStrike">
              <a:latin typeface="Arial"/>
            </a:endParaRPr>
          </a:p>
          <a:p>
            <a:pPr>
              <a:lnSpc>
                <a:spcPct val="100000"/>
              </a:lnSpc>
              <a:buNone/>
            </a:pPr>
            <a:r>
              <a:rPr b="0" lang="en-IN" sz="1800" spc="-1" strike="noStrike">
                <a:latin typeface="Arial"/>
              </a:rPr>
              <a:t>         </a:t>
            </a:r>
            <a:r>
              <a:rPr b="0" lang="en-IN" sz="1800" spc="-1" strike="noStrike">
                <a:latin typeface="Arial"/>
              </a:rPr>
              <a:t>&lt;p class="error"&gt; Password should not be empty...&lt;/p&gt;</a:t>
            </a:r>
            <a:endParaRPr b="0" lang="en-IN" sz="1800" spc="-1" strike="noStrike">
              <a:latin typeface="Arial"/>
            </a:endParaRPr>
          </a:p>
          <a:p>
            <a:pPr>
              <a:lnSpc>
                <a:spcPct val="100000"/>
              </a:lnSpc>
              <a:buNone/>
            </a:pPr>
            <a:r>
              <a:rPr b="0" lang="en-IN" sz="1800" spc="-1" strike="noStrike">
                <a:latin typeface="Arial"/>
              </a:rPr>
              <a:t>      </a:t>
            </a:r>
            <a:r>
              <a:rPr b="0" lang="en-IN" sz="1800" spc="-1" strike="noStrike">
                <a:latin typeface="Arial"/>
              </a:rPr>
              <a:t>&lt;/div&gt;</a:t>
            </a:r>
            <a:endParaRPr b="0" lang="en-IN" sz="1800" spc="-1" strike="noStrike">
              <a:latin typeface="Arial"/>
            </a:endParaRPr>
          </a:p>
          <a:p>
            <a:pPr>
              <a:lnSpc>
                <a:spcPct val="100000"/>
              </a:lnSpc>
              <a:buNone/>
            </a:pPr>
            <a:r>
              <a:rPr b="0" lang="en-IN" sz="1800" spc="-1" strike="noStrike">
                <a:latin typeface="Arial"/>
              </a:rPr>
              <a:t>      </a:t>
            </a:r>
            <a:r>
              <a:rPr b="0" lang="en-IN" sz="1800" spc="-1" strike="noStrike">
                <a:latin typeface="Arial"/>
              </a:rPr>
              <a:t>&lt;div *ngIf="pwd?.errors?.['minlength']"&gt;</a:t>
            </a:r>
            <a:endParaRPr b="0" lang="en-IN" sz="1800" spc="-1" strike="noStrike">
              <a:latin typeface="Arial"/>
            </a:endParaRPr>
          </a:p>
          <a:p>
            <a:pPr>
              <a:lnSpc>
                <a:spcPct val="100000"/>
              </a:lnSpc>
              <a:buNone/>
            </a:pPr>
            <a:r>
              <a:rPr b="0" lang="en-IN" sz="1800" spc="-1" strike="noStrike">
                <a:latin typeface="Arial"/>
              </a:rPr>
              <a:t>         </a:t>
            </a:r>
            <a:r>
              <a:rPr b="0" lang="en-IN" sz="1800" spc="-1" strike="noStrike">
                <a:latin typeface="Arial"/>
              </a:rPr>
              <a:t>&lt;p class="error"&gt; Password should be atleast 5 characters...&lt;/p&gt;</a:t>
            </a:r>
            <a:endParaRPr b="0" lang="en-IN" sz="1800" spc="-1" strike="noStrike">
              <a:latin typeface="Arial"/>
            </a:endParaRPr>
          </a:p>
          <a:p>
            <a:pPr>
              <a:lnSpc>
                <a:spcPct val="100000"/>
              </a:lnSpc>
              <a:buNone/>
            </a:pPr>
            <a:r>
              <a:rPr b="0" lang="en-IN" sz="1800" spc="-1" strike="noStrike">
                <a:latin typeface="Arial"/>
              </a:rPr>
              <a:t>      </a:t>
            </a:r>
            <a:r>
              <a:rPr b="0" lang="en-IN" sz="1800" spc="-1" strike="noStrike">
                <a:latin typeface="Arial"/>
              </a:rPr>
              <a:t>&lt;/div&gt;</a:t>
            </a:r>
            <a:endParaRPr b="0" lang="en-IN" sz="1800" spc="-1" strike="noStrike">
              <a:latin typeface="Arial"/>
            </a:endParaRPr>
          </a:p>
          <a:p>
            <a:pPr>
              <a:lnSpc>
                <a:spcPct val="100000"/>
              </a:lnSpc>
              <a:buNone/>
            </a:pPr>
            <a:r>
              <a:rPr b="0" lang="en-IN" sz="1800" spc="-1" strike="noStrike">
                <a:latin typeface="Arial"/>
              </a:rPr>
              <a:t>   </a:t>
            </a:r>
            <a:r>
              <a:rPr b="0" lang="en-IN" sz="1800" spc="-1" strike="noStrike">
                <a:latin typeface="Arial"/>
              </a:rPr>
              <a:t>&lt;/div&gt;</a:t>
            </a:r>
            <a:endParaRPr b="0" lang="en-IN" sz="1800" spc="-1" strike="noStrike">
              <a:latin typeface="Arial"/>
            </a:endParaRPr>
          </a:p>
          <a:p>
            <a:pPr>
              <a:lnSpc>
                <a:spcPct val="100000"/>
              </a:lnSpc>
              <a:buNone/>
            </a:pPr>
            <a:r>
              <a:rPr b="0" lang="en-IN" sz="1800" spc="-1" strike="noStrike">
                <a:latin typeface="Arial"/>
              </a:rPr>
              <a:t>   </a:t>
            </a:r>
            <a:r>
              <a:rPr b="0" lang="en-IN" sz="1800" spc="-1" strike="noStrike">
                <a:latin typeface="Arial"/>
              </a:rPr>
              <a:t>&lt;button class="btn btn-success" type="submit"&gt;Login&lt;/button&gt;</a:t>
            </a:r>
            <a:endParaRPr b="0" lang="en-IN" sz="1800" spc="-1" strike="noStrike">
              <a:latin typeface="Arial"/>
            </a:endParaRPr>
          </a:p>
          <a:p>
            <a:pPr>
              <a:lnSpc>
                <a:spcPct val="100000"/>
              </a:lnSpc>
              <a:buNone/>
            </a:pPr>
            <a:r>
              <a:rPr b="0" lang="en-IN" sz="1800" spc="-1" strike="noStrike">
                <a:latin typeface="Arial"/>
              </a:rPr>
              <a:t>&lt;/form&gt;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Template driven form with validation.</a:t>
            </a:r>
            <a:endParaRPr b="0" lang="en-IN" sz="4400" spc="-1" strike="noStrike">
              <a:latin typeface="Arial"/>
            </a:endParaRPr>
          </a:p>
        </p:txBody>
      </p:sp>
      <p:pic>
        <p:nvPicPr>
          <p:cNvPr id="610" name="" descr=""/>
          <p:cNvPicPr/>
          <p:nvPr/>
        </p:nvPicPr>
        <p:blipFill>
          <a:blip r:embed="rId1"/>
          <a:stretch/>
        </p:blipFill>
        <p:spPr>
          <a:xfrm>
            <a:off x="36000" y="1610280"/>
            <a:ext cx="9143280" cy="1269360"/>
          </a:xfrm>
          <a:prstGeom prst="rect">
            <a:avLst/>
          </a:prstGeom>
          <a:ln w="0">
            <a:noFill/>
          </a:ln>
        </p:spPr>
      </p:pic>
      <p:pic>
        <p:nvPicPr>
          <p:cNvPr id="611" name="" descr=""/>
          <p:cNvPicPr/>
          <p:nvPr/>
        </p:nvPicPr>
        <p:blipFill>
          <a:blip r:embed="rId2"/>
          <a:stretch/>
        </p:blipFill>
        <p:spPr>
          <a:xfrm>
            <a:off x="27000" y="3240000"/>
            <a:ext cx="9143280" cy="1285560"/>
          </a:xfrm>
          <a:prstGeom prst="rect">
            <a:avLst/>
          </a:prstGeom>
          <a:ln w="0">
            <a:noFill/>
          </a:ln>
        </p:spPr>
      </p:pic>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2060"/>
                </a:solidFill>
                <a:latin typeface="Calibri"/>
              </a:rPr>
              <a:t>What is a Reactive Form.</a:t>
            </a:r>
            <a:endParaRPr b="0" lang="en-IN" sz="4400" spc="-1" strike="noStrike">
              <a:latin typeface="Arial"/>
            </a:endParaRPr>
          </a:p>
        </p:txBody>
      </p:sp>
      <p:sp>
        <p:nvSpPr>
          <p:cNvPr id="613"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432000" indent="-324000">
              <a:lnSpc>
                <a:spcPct val="100000"/>
              </a:lnSpc>
              <a:spcBef>
                <a:spcPts val="1417"/>
              </a:spcBef>
              <a:buClr>
                <a:srgbClr val="000000"/>
              </a:buClr>
              <a:buSzPct val="45000"/>
              <a:buFont typeface="Wingdings" charset="2"/>
              <a:buChar char=""/>
            </a:pPr>
            <a:r>
              <a:rPr b="0" lang="en-IN" sz="1500" spc="-1" strike="noStrike">
                <a:latin typeface="Arial"/>
              </a:rPr>
              <a:t>At face value, a reactive form appears to be similar to a template-driven form. It does require you to import a different module into your application, though.</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The component’s template is much cleaner, focusing solely on presentation logic. For more extensive forms, having many directives in the template for specifying business validation rules can quickly become complex. Thus, implementing that logic on the component class instead is much clearer.</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All of the form fields’ business validation criteria have been relocated to the component class, where they can be unit tested much more easily.</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Moving the form model specification to the component makes it much easier to define the form dynamically if necessary. For example, it could be based on backend data, making more advanced use cases easier to implement.</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It’s also a lot easier to develop a custom validator with reactive forms. All we have to do is define a function and put it into our setup. To get the same functionality with template-driven forms, we must also construct a custom directive. This is a bit more complicated than simply writing a function.</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The reactive forms module allows us to build the form model programmatically rather than declaratively via the view. And there are some extra benefits when you can do this when compared to template forms.</a:t>
            </a:r>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Registering input form controls to Angular.</a:t>
            </a:r>
            <a:endParaRPr b="0" lang="en-IN" sz="4400" spc="-1" strike="noStrike">
              <a:latin typeface="Arial"/>
            </a:endParaRPr>
          </a:p>
        </p:txBody>
      </p:sp>
      <p:sp>
        <p:nvSpPr>
          <p:cNvPr id="615"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Add ReactiveFormsModuel in Imports section of app.module.ts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Import FormGroup, FormControl and Validators in app.component.ts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616" name="Picture 2" descr=""/>
          <p:cNvPicPr/>
          <p:nvPr/>
        </p:nvPicPr>
        <p:blipFill>
          <a:blip r:embed="rId1"/>
          <a:stretch/>
        </p:blipFill>
        <p:spPr>
          <a:xfrm>
            <a:off x="1187280" y="2133720"/>
            <a:ext cx="3158640" cy="1987200"/>
          </a:xfrm>
          <a:prstGeom prst="rect">
            <a:avLst/>
          </a:prstGeom>
          <a:ln w="0">
            <a:noFill/>
          </a:ln>
        </p:spPr>
      </p:pic>
      <p:pic>
        <p:nvPicPr>
          <p:cNvPr id="617" name="Picture 3" descr=""/>
          <p:cNvPicPr/>
          <p:nvPr/>
        </p:nvPicPr>
        <p:blipFill>
          <a:blip r:embed="rId2"/>
          <a:stretch/>
        </p:blipFill>
        <p:spPr>
          <a:xfrm>
            <a:off x="609480" y="5157720"/>
            <a:ext cx="7921080" cy="367920"/>
          </a:xfrm>
          <a:prstGeom prst="rect">
            <a:avLst/>
          </a:prstGeom>
          <a:ln w="0">
            <a:noFill/>
          </a:ln>
        </p:spPr>
      </p:pic>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p:nvPr>
        </p:nvSpPr>
        <p:spPr>
          <a:xfrm>
            <a:off x="457200" y="189000"/>
            <a:ext cx="8226000" cy="59335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Define FormGroup and add controls in it using FormControls in app.component.ts.  On Submit, we are retreiving the values of uid and pwd and setting the value of pwd to admin123.</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Connect html form and model (ts) file as given below.  Specify the formGroup and formControlName in the form.</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619" name="Picture 2" descr=""/>
          <p:cNvPicPr/>
          <p:nvPr/>
        </p:nvPicPr>
        <p:blipFill>
          <a:blip r:embed="rId1"/>
          <a:stretch/>
        </p:blipFill>
        <p:spPr>
          <a:xfrm>
            <a:off x="822240" y="1125360"/>
            <a:ext cx="5532120" cy="2833200"/>
          </a:xfrm>
          <a:prstGeom prst="rect">
            <a:avLst/>
          </a:prstGeom>
          <a:ln w="0">
            <a:noFill/>
          </a:ln>
        </p:spPr>
      </p:pic>
      <p:pic>
        <p:nvPicPr>
          <p:cNvPr id="620" name="Picture 3" descr=""/>
          <p:cNvPicPr/>
          <p:nvPr/>
        </p:nvPicPr>
        <p:blipFill>
          <a:blip r:embed="rId2"/>
          <a:stretch/>
        </p:blipFill>
        <p:spPr>
          <a:xfrm>
            <a:off x="684360" y="5084640"/>
            <a:ext cx="6733800" cy="1209240"/>
          </a:xfrm>
          <a:prstGeom prst="rect">
            <a:avLst/>
          </a:prstGeom>
          <a:ln w="0">
            <a:noFill/>
          </a:ln>
        </p:spPr>
      </p:pic>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p:nvPr>
        </p:nvSpPr>
        <p:spPr>
          <a:xfrm>
            <a:off x="457200" y="189000"/>
            <a:ext cx="8226000" cy="59335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Output of the form is :</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622" name="Picture 2" descr=""/>
          <p:cNvPicPr/>
          <p:nvPr/>
        </p:nvPicPr>
        <p:blipFill>
          <a:blip r:embed="rId1"/>
          <a:stretch/>
        </p:blipFill>
        <p:spPr>
          <a:xfrm>
            <a:off x="871560" y="1125360"/>
            <a:ext cx="7330680" cy="3120480"/>
          </a:xfrm>
          <a:prstGeom prst="rect">
            <a:avLst/>
          </a:prstGeom>
          <a:ln w="0">
            <a:noFill/>
          </a:ln>
        </p:spPr>
      </p:pic>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Reactive Forms validator.</a:t>
            </a:r>
            <a:endParaRPr b="0" lang="en-IN" sz="4400" spc="-1" strike="noStrike">
              <a:latin typeface="Arial"/>
            </a:endParaRPr>
          </a:p>
        </p:txBody>
      </p:sp>
      <p:sp>
        <p:nvSpPr>
          <p:cNvPr id="624"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app.component.ts, add required and minLength validator of validator framework while creating the control in FormControl.</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Required by the validator framework in the html to obtain the value of the uid.</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625" name="Picture 2" descr=""/>
          <p:cNvPicPr/>
          <p:nvPr/>
        </p:nvPicPr>
        <p:blipFill>
          <a:blip r:embed="rId1"/>
          <a:stretch/>
        </p:blipFill>
        <p:spPr>
          <a:xfrm>
            <a:off x="128520" y="2492280"/>
            <a:ext cx="8883360" cy="1368000"/>
          </a:xfrm>
          <a:prstGeom prst="rect">
            <a:avLst/>
          </a:prstGeom>
          <a:ln w="0">
            <a:noFill/>
          </a:ln>
        </p:spPr>
      </p:pic>
      <p:pic>
        <p:nvPicPr>
          <p:cNvPr id="626" name="Picture 3" descr=""/>
          <p:cNvPicPr/>
          <p:nvPr/>
        </p:nvPicPr>
        <p:blipFill>
          <a:blip r:embed="rId2"/>
          <a:stretch/>
        </p:blipFill>
        <p:spPr>
          <a:xfrm>
            <a:off x="1187280" y="4799160"/>
            <a:ext cx="3309480" cy="1736280"/>
          </a:xfrm>
          <a:prstGeom prst="rect">
            <a:avLst/>
          </a:prstGeom>
          <a:ln w="0">
            <a:noFill/>
          </a:ln>
        </p:spPr>
      </p:pic>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Dirty &amp; touched</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Apart from checking valid we are also checking for the dirty &amp; touched. Because we do not want the application to display the error when the form is displayed for the first time. We want to display errors only after the user has attempted to change the value. The dirty &amp; touched properties help us do that.</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dirty: A control is dirty if the user has changed the value in the UI.</a:t>
            </a:r>
            <a:br/>
            <a:r>
              <a:rPr b="0" lang="en-IN" sz="2000" spc="-1" strike="noStrike">
                <a:solidFill>
                  <a:srgbClr val="000000"/>
                </a:solidFill>
                <a:latin typeface="Calibri"/>
              </a:rPr>
              <a:t>touched: A control is touched if the user has triggered a blur event on it.</a:t>
            </a: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First, we need to disable browser validator by adding the </a:t>
            </a:r>
            <a:r>
              <a:rPr b="0" lang="en-IN" sz="2000" spc="-1" strike="noStrike" u="sng">
                <a:solidFill>
                  <a:srgbClr val="0000ff"/>
                </a:solidFill>
                <a:uFillTx/>
                <a:latin typeface="Calibri"/>
                <a:hlinkClick r:id="rId1"/>
              </a:rPr>
              <a:t>novalidate</a:t>
            </a:r>
            <a:r>
              <a:rPr b="0" lang="en-IN" sz="2000" spc="-1" strike="noStrike">
                <a:solidFill>
                  <a:srgbClr val="000000"/>
                </a:solidFill>
                <a:latin typeface="Calibri"/>
              </a:rPr>
              <a:t> attribute to the </a:t>
            </a:r>
            <a:r>
              <a:rPr b="0" i="1" lang="en-IN" sz="2000" spc="-1" strike="noStrike">
                <a:solidFill>
                  <a:srgbClr val="000000"/>
                </a:solidFill>
                <a:latin typeface="Calibri"/>
              </a:rPr>
              <a:t>&lt;form&gt;</a:t>
            </a:r>
            <a:r>
              <a:rPr b="0" lang="en-IN" sz="2000" spc="-1" strike="noStrike">
                <a:solidFill>
                  <a:srgbClr val="000000"/>
                </a:solidFill>
                <a:latin typeface="Calibri"/>
              </a:rPr>
              <a:t> element as shown below. If this attribute is present then the form is not validated by the built-in HTML5 validation when submitted.</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 </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app.component.html</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Output is:</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629" name="Picture 9" descr=""/>
          <p:cNvPicPr/>
          <p:nvPr/>
        </p:nvPicPr>
        <p:blipFill>
          <a:blip r:embed="rId1"/>
          <a:stretch/>
        </p:blipFill>
        <p:spPr>
          <a:xfrm>
            <a:off x="468360" y="549360"/>
            <a:ext cx="7076520" cy="3495240"/>
          </a:xfrm>
          <a:prstGeom prst="rect">
            <a:avLst/>
          </a:prstGeom>
          <a:ln w="0">
            <a:noFill/>
          </a:ln>
        </p:spPr>
      </p:pic>
      <p:pic>
        <p:nvPicPr>
          <p:cNvPr id="630" name="Picture 11" descr=""/>
          <p:cNvPicPr/>
          <p:nvPr/>
        </p:nvPicPr>
        <p:blipFill>
          <a:blip r:embed="rId2"/>
          <a:stretch/>
        </p:blipFill>
        <p:spPr>
          <a:xfrm>
            <a:off x="865080" y="4797360"/>
            <a:ext cx="3701520" cy="232992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rmAutofit/>
          </a:bodyPr>
          <a:p>
            <a:pPr algn="ctr">
              <a:lnSpc>
                <a:spcPct val="100000"/>
              </a:lnSpc>
              <a:buNone/>
            </a:pPr>
            <a:r>
              <a:rPr b="0" lang="en-US" sz="4400" spc="-1" strike="noStrike">
                <a:solidFill>
                  <a:srgbClr val="000000"/>
                </a:solidFill>
                <a:latin typeface="Calibri"/>
              </a:rPr>
              <a:t> </a:t>
            </a:r>
            <a:endParaRPr b="0" lang="en-IN" sz="4400" spc="-1" strike="noStrike">
              <a:latin typeface="Arial"/>
            </a:endParaRPr>
          </a:p>
        </p:txBody>
      </p:sp>
      <p:sp>
        <p:nvSpPr>
          <p:cNvPr id="161" name="PlaceHolder 6"/>
          <p:cNvSpPr/>
          <p:nvPr/>
        </p:nvSpPr>
        <p:spPr>
          <a:xfrm>
            <a:off x="457560" y="1600560"/>
            <a:ext cx="8226000" cy="4522320"/>
          </a:xfrm>
          <a:prstGeom prst="rect">
            <a:avLst/>
          </a:prstGeom>
          <a:noFill/>
          <a:ln w="0">
            <a:noFill/>
          </a:ln>
        </p:spPr>
        <p:style>
          <a:lnRef idx="0"/>
          <a:fillRef idx="0"/>
          <a:effectRef idx="0"/>
          <a:fontRef idx="minor"/>
        </p:style>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2200" spc="-1" strike="noStrike">
                <a:solidFill>
                  <a:srgbClr val="000000"/>
                </a:solidFill>
                <a:latin typeface="Calibri"/>
                <a:ea typeface="DejaVu Sans"/>
              </a:rPr>
              <a:t> </a:t>
            </a:r>
            <a:endParaRPr b="0" lang="en-IN" sz="2200" spc="-1" strike="noStrike">
              <a:latin typeface="Arial"/>
            </a:endParaRPr>
          </a:p>
          <a:p>
            <a:pPr>
              <a:lnSpc>
                <a:spcPct val="100000"/>
              </a:lnSpc>
              <a:spcBef>
                <a:spcPts val="641"/>
              </a:spcBef>
              <a:buNone/>
            </a:pPr>
            <a:endParaRPr b="0" lang="en-IN" sz="2200" spc="-1" strike="noStrike">
              <a:latin typeface="Arial"/>
            </a:endParaRPr>
          </a:p>
        </p:txBody>
      </p:sp>
      <p:pic>
        <p:nvPicPr>
          <p:cNvPr id="162" name="" descr=""/>
          <p:cNvPicPr/>
          <p:nvPr/>
        </p:nvPicPr>
        <p:blipFill>
          <a:blip r:embed="rId1"/>
          <a:stretch/>
        </p:blipFill>
        <p:spPr>
          <a:xfrm>
            <a:off x="384120" y="414000"/>
            <a:ext cx="8481240" cy="6065640"/>
          </a:xfrm>
          <a:prstGeom prst="rect">
            <a:avLst/>
          </a:prstGeom>
          <a:ln w="0">
            <a:noFill/>
          </a:ln>
        </p:spPr>
      </p:pic>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Another example of custom validation.</a:t>
            </a:r>
            <a:endParaRPr b="0" lang="en-IN" sz="4400" spc="-1" strike="noStrike">
              <a:latin typeface="Arial"/>
            </a:endParaRPr>
          </a:p>
        </p:txBody>
      </p:sp>
      <p:sp>
        <p:nvSpPr>
          <p:cNvPr id="632"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a:lnSpc>
                <a:spcPct val="100000"/>
              </a:lnSpc>
              <a:spcBef>
                <a:spcPts val="400"/>
              </a:spcBef>
              <a:buNone/>
              <a:tabLst>
                <a:tab algn="l" pos="0"/>
              </a:tabLst>
            </a:pPr>
            <a:r>
              <a:rPr b="1" lang="en-IN" sz="1600" spc="-1" strike="noStrike">
                <a:solidFill>
                  <a:srgbClr val="000000"/>
                </a:solidFill>
                <a:latin typeface="Calibri"/>
              </a:rPr>
              <a:t>In App.component.ts</a:t>
            </a:r>
            <a:endParaRPr b="0" lang="en-IN" sz="1600" spc="-1" strike="noStrike">
              <a:latin typeface="Arial"/>
            </a:endParaRPr>
          </a:p>
          <a:p>
            <a:pPr>
              <a:lnSpc>
                <a:spcPct val="100000"/>
              </a:lnSpc>
              <a:spcBef>
                <a:spcPts val="400"/>
              </a:spcBef>
              <a:buNone/>
              <a:tabLst>
                <a:tab algn="l" pos="0"/>
              </a:tabLst>
            </a:pP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heroForm!:FormGroup;</a:t>
            </a:r>
            <a:endParaRPr b="0" lang="en-IN" sz="1600" spc="-1" strike="noStrike">
              <a:latin typeface="Arial"/>
            </a:endParaRPr>
          </a:p>
          <a:p>
            <a:pPr>
              <a:lnSpc>
                <a:spcPct val="100000"/>
              </a:lnSpc>
              <a:spcBef>
                <a:spcPts val="400"/>
              </a:spcBef>
              <a:buNone/>
              <a:tabLst>
                <a:tab algn="l" pos="0"/>
              </a:tabLst>
            </a:pP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ngOnInit(){</a:t>
            </a: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  </a:t>
            </a:r>
            <a:r>
              <a:rPr b="0" lang="en-IN" sz="1600" spc="-1" strike="noStrike">
                <a:solidFill>
                  <a:srgbClr val="000000"/>
                </a:solidFill>
                <a:latin typeface="Calibri"/>
              </a:rPr>
              <a:t>this.getAllUsersFromRestService();</a:t>
            </a:r>
            <a:endParaRPr b="0" lang="en-IN" sz="1600" spc="-1" strike="noStrike">
              <a:latin typeface="Arial"/>
            </a:endParaRPr>
          </a:p>
          <a:p>
            <a:pPr>
              <a:lnSpc>
                <a:spcPct val="100000"/>
              </a:lnSpc>
              <a:spcBef>
                <a:spcPts val="400"/>
              </a:spcBef>
              <a:buNone/>
              <a:tabLst>
                <a:tab algn="l" pos="0"/>
              </a:tabLst>
            </a:pP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  </a:t>
            </a:r>
            <a:r>
              <a:rPr b="0" lang="en-IN" sz="1600" spc="-1" strike="noStrike">
                <a:solidFill>
                  <a:srgbClr val="000000"/>
                </a:solidFill>
                <a:latin typeface="Calibri"/>
              </a:rPr>
              <a:t>this.heroForm = new FormGroup({</a:t>
            </a: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    </a:t>
            </a:r>
            <a:r>
              <a:rPr b="0" lang="en-IN" sz="1600" spc="-1" strike="noStrike">
                <a:solidFill>
                  <a:srgbClr val="000000"/>
                </a:solidFill>
                <a:latin typeface="Calibri"/>
              </a:rPr>
              <a:t>uidReactive: new FormControl('Charan', [Validators.required,  Validators.minLength(4)]),</a:t>
            </a: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    </a:t>
            </a:r>
            <a:r>
              <a:rPr b="0" lang="en-IN" sz="1600" spc="-1" strike="noStrike">
                <a:solidFill>
                  <a:srgbClr val="000000"/>
                </a:solidFill>
                <a:latin typeface="Calibri"/>
              </a:rPr>
              <a:t>pwdReactive: new FormControl('Admin', [Validators.required,  Validators.minLength(4)])</a:t>
            </a: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 </a:t>
            </a: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  </a:t>
            </a:r>
            <a:r>
              <a:rPr b="0" lang="en-IN" sz="1600" spc="-1" strike="noStrike">
                <a:solidFill>
                  <a:srgbClr val="000000"/>
                </a:solidFill>
                <a:latin typeface="Calibri"/>
              </a:rPr>
              <a:t>});  </a:t>
            </a: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 </a:t>
            </a:r>
            <a:r>
              <a:rPr b="0" lang="en-IN" sz="1600" spc="-1" strike="noStrike">
                <a:solidFill>
                  <a:srgbClr val="000000"/>
                </a:solidFill>
                <a:latin typeface="Calibri"/>
              </a:rPr>
              <a:t>}</a:t>
            </a: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 </a:t>
            </a:r>
            <a:r>
              <a:rPr b="0" lang="en-IN" sz="1600" spc="-1" strike="noStrike">
                <a:solidFill>
                  <a:srgbClr val="000000"/>
                </a:solidFill>
                <a:latin typeface="Calibri"/>
              </a:rPr>
              <a:t>get uidReactive() { return this.heroForm.get('uidReactive'); }</a:t>
            </a: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 </a:t>
            </a:r>
            <a:r>
              <a:rPr b="0" lang="en-IN" sz="1600" spc="-1" strike="noStrike">
                <a:solidFill>
                  <a:srgbClr val="000000"/>
                </a:solidFill>
                <a:latin typeface="Calibri"/>
              </a:rPr>
              <a:t>get pwdReactive() { return this.heroForm.get('pwdReactive'); }</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PlaceHolder 1"/>
          <p:cNvSpPr>
            <a:spLocks noGrp="1"/>
          </p:cNvSpPr>
          <p:nvPr>
            <p:ph/>
          </p:nvPr>
        </p:nvSpPr>
        <p:spPr>
          <a:xfrm>
            <a:off x="457200" y="0"/>
            <a:ext cx="8226000" cy="6122520"/>
          </a:xfrm>
          <a:prstGeom prst="rect">
            <a:avLst/>
          </a:prstGeom>
          <a:noFill/>
          <a:ln w="0">
            <a:noFill/>
          </a:ln>
        </p:spPr>
        <p:txBody>
          <a:bodyPr numCol="1" spcCol="0" lIns="90000" rIns="90000" tIns="45000" bIns="45000" anchor="t">
            <a:noAutofit/>
          </a:bodyPr>
          <a:p>
            <a:pPr>
              <a:lnSpc>
                <a:spcPct val="100000"/>
              </a:lnSpc>
              <a:spcBef>
                <a:spcPts val="400"/>
              </a:spcBef>
              <a:buNone/>
              <a:tabLst>
                <a:tab algn="l" pos="0"/>
              </a:tabLst>
            </a:pPr>
            <a:r>
              <a:rPr b="1" lang="en-IN" sz="1600" spc="-1" strike="noStrike">
                <a:solidFill>
                  <a:srgbClr val="000000"/>
                </a:solidFill>
                <a:latin typeface="Calibri"/>
              </a:rPr>
              <a:t>In App.component.html</a:t>
            </a:r>
            <a:endParaRPr b="0" lang="en-IN" sz="1600" spc="-1" strike="noStrike">
              <a:latin typeface="Arial"/>
            </a:endParaRPr>
          </a:p>
          <a:p>
            <a:pPr>
              <a:lnSpc>
                <a:spcPct val="100000"/>
              </a:lnSpc>
              <a:spcBef>
                <a:spcPts val="400"/>
              </a:spcBef>
              <a:buNone/>
              <a:tabLst>
                <a:tab algn="l" pos="0"/>
              </a:tabLst>
            </a:pP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 </a:t>
            </a:r>
            <a:r>
              <a:rPr b="0" lang="en-IN" sz="1600" spc="-1" strike="noStrike">
                <a:solidFill>
                  <a:srgbClr val="000000"/>
                </a:solidFill>
                <a:latin typeface="Calibri"/>
              </a:rPr>
              <a:t>&lt;form [formGroup]="heroForm"&gt;</a:t>
            </a:r>
            <a:endParaRPr b="0" lang="en-IN" sz="1600" spc="-1" strike="noStrike">
              <a:latin typeface="Arial"/>
            </a:endParaRPr>
          </a:p>
          <a:p>
            <a:pPr>
              <a:lnSpc>
                <a:spcPct val="100000"/>
              </a:lnSpc>
              <a:spcBef>
                <a:spcPts val="400"/>
              </a:spcBef>
              <a:buNone/>
              <a:tabLst>
                <a:tab algn="l" pos="0"/>
              </a:tabLst>
            </a:pP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&lt;input type="text" id="uidReactive" formControlName="uidReactive"&gt; &lt;br/&gt;  &lt;br/&gt;</a:t>
            </a:r>
            <a:endParaRPr b="0" lang="en-IN" sz="1600" spc="-1" strike="noStrike">
              <a:latin typeface="Arial"/>
            </a:endParaRPr>
          </a:p>
          <a:p>
            <a:pPr>
              <a:lnSpc>
                <a:spcPct val="100000"/>
              </a:lnSpc>
              <a:spcBef>
                <a:spcPts val="400"/>
              </a:spcBef>
              <a:buNone/>
              <a:tabLst>
                <a:tab algn="l" pos="0"/>
              </a:tabLst>
            </a:pP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&lt;div *ngIf="uidReactive?.invalid &amp;&amp; (uidReactive?.dirty || uidReactive?.touched)" &gt;</a:t>
            </a:r>
            <a:endParaRPr b="0" lang="en-IN" sz="1600" spc="-1" strike="noStrike">
              <a:latin typeface="Arial"/>
            </a:endParaRPr>
          </a:p>
          <a:p>
            <a:pPr>
              <a:lnSpc>
                <a:spcPct val="100000"/>
              </a:lnSpc>
              <a:spcBef>
                <a:spcPts val="400"/>
              </a:spcBef>
              <a:buNone/>
              <a:tabLst>
                <a:tab algn="l" pos="0"/>
              </a:tabLst>
            </a:pP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  </a:t>
            </a:r>
            <a:r>
              <a:rPr b="0" lang="en-IN" sz="1600" spc="-1" strike="noStrike">
                <a:solidFill>
                  <a:srgbClr val="000000"/>
                </a:solidFill>
                <a:latin typeface="Calibri"/>
              </a:rPr>
              <a:t>&lt;div *ngIf="uidReactive?.errors?.['required']"&gt; &lt;h4&gt; User ID  is required. &lt;/h4&gt; &lt;/div&gt;</a:t>
            </a: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  </a:t>
            </a: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  </a:t>
            </a:r>
            <a:r>
              <a:rPr b="0" lang="en-IN" sz="1600" spc="-1" strike="noStrike">
                <a:solidFill>
                  <a:srgbClr val="000000"/>
                </a:solidFill>
                <a:latin typeface="Calibri"/>
              </a:rPr>
              <a:t>&lt;div *ngIf="uidReactive?.errors?.['minlength']"&gt; &lt;h4&gt; User ID  must be at least 4 characters long.  &lt;/h4&gt;  &lt;/div&gt;  </a:t>
            </a: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&lt;/div&gt;</a:t>
            </a: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&lt;input type="text" id="pwdReactive" formControlName="pwdReactive"&gt; &lt;br/&gt;  &lt;br/&gt;</a:t>
            </a:r>
            <a:endParaRPr b="0" lang="en-IN" sz="1600" spc="-1" strike="noStrike">
              <a:latin typeface="Arial"/>
            </a:endParaRPr>
          </a:p>
          <a:p>
            <a:pPr>
              <a:lnSpc>
                <a:spcPct val="100000"/>
              </a:lnSpc>
              <a:spcBef>
                <a:spcPts val="400"/>
              </a:spcBef>
              <a:buNone/>
              <a:tabLst>
                <a:tab algn="l" pos="0"/>
              </a:tabLst>
            </a:pP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&lt;div *ngIf="pwdReactive?.invalid &amp;&amp; (pwdReactive?.dirty || pwdReactive?.touched)" &gt;</a:t>
            </a:r>
            <a:endParaRPr b="0" lang="en-IN" sz="1600" spc="-1" strike="noStrike">
              <a:latin typeface="Arial"/>
            </a:endParaRPr>
          </a:p>
          <a:p>
            <a:pPr>
              <a:lnSpc>
                <a:spcPct val="100000"/>
              </a:lnSpc>
              <a:spcBef>
                <a:spcPts val="400"/>
              </a:spcBef>
              <a:buNone/>
              <a:tabLst>
                <a:tab algn="l" pos="0"/>
              </a:tabLst>
            </a:pP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  </a:t>
            </a:r>
            <a:r>
              <a:rPr b="0" lang="en-IN" sz="1600" spc="-1" strike="noStrike">
                <a:solidFill>
                  <a:srgbClr val="000000"/>
                </a:solidFill>
                <a:latin typeface="Calibri"/>
              </a:rPr>
              <a:t>&lt;div *ngIf="pwdReactive?.errors?.['required']"&gt; &lt;h4&gt; Password is required. &lt;/h4&gt; &lt;/div&gt;</a:t>
            </a: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  </a:t>
            </a: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  </a:t>
            </a:r>
            <a:r>
              <a:rPr b="0" lang="en-IN" sz="1600" spc="-1" strike="noStrike">
                <a:solidFill>
                  <a:srgbClr val="000000"/>
                </a:solidFill>
                <a:latin typeface="Calibri"/>
              </a:rPr>
              <a:t>&lt;div *ngIf="pwdReactive?.errors?.['minlength']"&gt; &lt;h4&gt; Passwored must be at least 4 characters long.  &lt;/h4&gt;  &lt;/div&gt;  </a:t>
            </a: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  </a:t>
            </a: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&lt;/div&gt;</a:t>
            </a:r>
            <a:endParaRPr b="0" lang="en-IN" sz="1600" spc="-1" strike="noStrike">
              <a:latin typeface="Arial"/>
            </a:endParaRPr>
          </a:p>
          <a:p>
            <a:pPr>
              <a:lnSpc>
                <a:spcPct val="100000"/>
              </a:lnSpc>
              <a:spcBef>
                <a:spcPts val="400"/>
              </a:spcBef>
              <a:buNone/>
              <a:tabLst>
                <a:tab algn="l" pos="0"/>
              </a:tabLst>
            </a:pPr>
            <a:endParaRPr b="0" lang="en-IN" sz="1600" spc="-1" strike="noStrike">
              <a:latin typeface="Arial"/>
            </a:endParaRPr>
          </a:p>
          <a:p>
            <a:pPr>
              <a:lnSpc>
                <a:spcPct val="100000"/>
              </a:lnSpc>
              <a:spcBef>
                <a:spcPts val="400"/>
              </a:spcBef>
              <a:buNone/>
              <a:tabLst>
                <a:tab algn="l" pos="0"/>
              </a:tabLst>
            </a:pP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&lt;button class="btn btn-success" (click)="loginForm1()" &gt; Login &lt;/button&gt;</a:t>
            </a:r>
            <a:endParaRPr b="0" lang="en-IN" sz="1600" spc="-1" strike="noStrike">
              <a:latin typeface="Arial"/>
            </a:endParaRPr>
          </a:p>
          <a:p>
            <a:pPr>
              <a:lnSpc>
                <a:spcPct val="100000"/>
              </a:lnSpc>
              <a:spcBef>
                <a:spcPts val="400"/>
              </a:spcBef>
              <a:buNone/>
              <a:tabLst>
                <a:tab algn="l" pos="0"/>
              </a:tabLst>
            </a:pPr>
            <a:endParaRPr b="0" lang="en-IN" sz="1600" spc="-1" strike="noStrike">
              <a:latin typeface="Arial"/>
            </a:endParaRPr>
          </a:p>
          <a:p>
            <a:pPr>
              <a:lnSpc>
                <a:spcPct val="100000"/>
              </a:lnSpc>
              <a:spcBef>
                <a:spcPts val="400"/>
              </a:spcBef>
              <a:buNone/>
              <a:tabLst>
                <a:tab algn="l" pos="0"/>
              </a:tabLst>
            </a:pPr>
            <a:r>
              <a:rPr b="0" lang="en-IN" sz="1600" spc="-1" strike="noStrike">
                <a:solidFill>
                  <a:srgbClr val="000000"/>
                </a:solidFill>
                <a:latin typeface="Calibri"/>
              </a:rPr>
              <a:t>&lt;/form&gt;</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4" name="" descr=""/>
          <p:cNvPicPr/>
          <p:nvPr/>
        </p:nvPicPr>
        <p:blipFill>
          <a:blip r:embed="rId1"/>
          <a:stretch/>
        </p:blipFill>
        <p:spPr>
          <a:xfrm>
            <a:off x="4860000" y="10440"/>
            <a:ext cx="4797360" cy="2686320"/>
          </a:xfrm>
          <a:prstGeom prst="rect">
            <a:avLst/>
          </a:prstGeom>
          <a:ln w="0">
            <a:noFill/>
          </a:ln>
        </p:spPr>
      </p:pic>
      <p:pic>
        <p:nvPicPr>
          <p:cNvPr id="635" name="" descr=""/>
          <p:cNvPicPr/>
          <p:nvPr/>
        </p:nvPicPr>
        <p:blipFill>
          <a:blip r:embed="rId2"/>
          <a:stretch/>
        </p:blipFill>
        <p:spPr>
          <a:xfrm>
            <a:off x="0" y="193320"/>
            <a:ext cx="4766760" cy="2503440"/>
          </a:xfrm>
          <a:prstGeom prst="rect">
            <a:avLst/>
          </a:prstGeom>
          <a:ln w="0">
            <a:noFill/>
          </a:ln>
        </p:spPr>
      </p:pic>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Reactive Forms Custom Validatoin.</a:t>
            </a:r>
            <a:endParaRPr b="0" lang="en-IN" sz="4400" spc="-1" strike="noStrike">
              <a:latin typeface="Arial"/>
            </a:endParaRPr>
          </a:p>
        </p:txBody>
      </p:sp>
      <p:sp>
        <p:nvSpPr>
          <p:cNvPr id="637"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a:lnSpc>
                <a:spcPct val="100000"/>
              </a:lnSpc>
              <a:spcBef>
                <a:spcPts val="400"/>
              </a:spcBef>
              <a:buNone/>
              <a:tabLst>
                <a:tab algn="l" pos="0"/>
              </a:tabLst>
            </a:pPr>
            <a:r>
              <a:rPr b="1" lang="en-IN" sz="1600" spc="-1" strike="noStrike">
                <a:solidFill>
                  <a:srgbClr val="000000"/>
                </a:solidFill>
                <a:latin typeface="Calibri"/>
              </a:rPr>
              <a:t>1. Create a file named PasswordValidator.ts and add the following code:</a:t>
            </a:r>
            <a:endParaRPr b="0" lang="en-IN" sz="1600" spc="-1" strike="noStrike">
              <a:latin typeface="Arial"/>
            </a:endParaRPr>
          </a:p>
          <a:p>
            <a:pPr>
              <a:lnSpc>
                <a:spcPct val="100000"/>
              </a:lnSpc>
              <a:spcBef>
                <a:spcPts val="400"/>
              </a:spcBef>
              <a:buNone/>
              <a:tabLst>
                <a:tab algn="l" pos="0"/>
              </a:tabLst>
            </a:pPr>
            <a:endParaRPr b="0" lang="en-IN" sz="1600" spc="-1" strike="noStrike">
              <a:latin typeface="Arial"/>
            </a:endParaRPr>
          </a:p>
          <a:p>
            <a:pPr>
              <a:lnSpc>
                <a:spcPct val="100000"/>
              </a:lnSpc>
              <a:spcBef>
                <a:spcPts val="400"/>
              </a:spcBef>
              <a:buNone/>
              <a:tabLst>
                <a:tab algn="l" pos="0"/>
              </a:tabLst>
            </a:pPr>
            <a:endParaRPr b="0" lang="en-IN" sz="1600" spc="-1" strike="noStrike">
              <a:latin typeface="Arial"/>
            </a:endParaRPr>
          </a:p>
        </p:txBody>
      </p:sp>
      <p:pic>
        <p:nvPicPr>
          <p:cNvPr id="638" name="" descr=""/>
          <p:cNvPicPr/>
          <p:nvPr/>
        </p:nvPicPr>
        <p:blipFill>
          <a:blip r:embed="rId1"/>
          <a:stretch/>
        </p:blipFill>
        <p:spPr>
          <a:xfrm>
            <a:off x="720000" y="2088720"/>
            <a:ext cx="7772400" cy="2588040"/>
          </a:xfrm>
          <a:prstGeom prst="rect">
            <a:avLst/>
          </a:prstGeom>
          <a:ln w="0">
            <a:noFill/>
          </a:ln>
        </p:spPr>
      </p:pic>
    </p:spTree>
  </p:cSld>
  <mc:AlternateContent>
    <mc:Choice Requires="p14">
      <p:transition spd="slow" p14:dur="2000"/>
    </mc:Choice>
    <mc:Fallback>
      <p:transition spd="slow"/>
    </mc:Fallback>
  </mc:AlternateContent>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p:nvPr>
        </p:nvSpPr>
        <p:spPr>
          <a:xfrm>
            <a:off x="457200" y="180000"/>
            <a:ext cx="8226000" cy="5942520"/>
          </a:xfrm>
          <a:prstGeom prst="rect">
            <a:avLst/>
          </a:prstGeom>
          <a:noFill/>
          <a:ln w="0">
            <a:noFill/>
          </a:ln>
        </p:spPr>
        <p:txBody>
          <a:bodyPr numCol="1" spcCol="0" lIns="90000" rIns="90000" tIns="45000" bIns="45000" anchor="t">
            <a:noAutofit/>
          </a:bodyPr>
          <a:p>
            <a:pPr>
              <a:lnSpc>
                <a:spcPct val="100000"/>
              </a:lnSpc>
              <a:spcBef>
                <a:spcPts val="400"/>
              </a:spcBef>
              <a:buNone/>
              <a:tabLst>
                <a:tab algn="l" pos="0"/>
              </a:tabLst>
            </a:pPr>
            <a:r>
              <a:rPr b="1" lang="en-IN" sz="1600" spc="-1" strike="noStrike">
                <a:solidFill>
                  <a:srgbClr val="000000"/>
                </a:solidFill>
                <a:latin typeface="Calibri"/>
              </a:rPr>
              <a:t>2. In app.component.ts</a:t>
            </a:r>
            <a:endParaRPr b="0" lang="en-IN" sz="1600" spc="-1" strike="noStrike">
              <a:latin typeface="Arial"/>
            </a:endParaRPr>
          </a:p>
          <a:p>
            <a:pPr>
              <a:lnSpc>
                <a:spcPct val="100000"/>
              </a:lnSpc>
              <a:spcBef>
                <a:spcPts val="400"/>
              </a:spcBef>
              <a:buNone/>
              <a:tabLst>
                <a:tab algn="l" pos="0"/>
              </a:tabLst>
            </a:pPr>
            <a:endParaRPr b="0" lang="en-IN" sz="1600" spc="-1" strike="noStrike">
              <a:latin typeface="Arial"/>
            </a:endParaRPr>
          </a:p>
          <a:p>
            <a:pPr>
              <a:lnSpc>
                <a:spcPct val="100000"/>
              </a:lnSpc>
              <a:spcBef>
                <a:spcPts val="400"/>
              </a:spcBef>
              <a:buNone/>
              <a:tabLst>
                <a:tab algn="l" pos="0"/>
              </a:tabLst>
            </a:pPr>
            <a:endParaRPr b="0" lang="en-IN" sz="1600" spc="-1" strike="noStrike">
              <a:latin typeface="Arial"/>
            </a:endParaRPr>
          </a:p>
          <a:p>
            <a:pPr>
              <a:lnSpc>
                <a:spcPct val="100000"/>
              </a:lnSpc>
              <a:spcBef>
                <a:spcPts val="400"/>
              </a:spcBef>
              <a:buNone/>
              <a:tabLst>
                <a:tab algn="l" pos="0"/>
              </a:tabLst>
            </a:pPr>
            <a:endParaRPr b="0" lang="en-IN" sz="1600" spc="-1" strike="noStrike">
              <a:latin typeface="Arial"/>
            </a:endParaRPr>
          </a:p>
        </p:txBody>
      </p:sp>
      <p:pic>
        <p:nvPicPr>
          <p:cNvPr id="640" name="" descr=""/>
          <p:cNvPicPr/>
          <p:nvPr/>
        </p:nvPicPr>
        <p:blipFill>
          <a:blip r:embed="rId1"/>
          <a:stretch/>
        </p:blipFill>
        <p:spPr>
          <a:xfrm>
            <a:off x="585000" y="720000"/>
            <a:ext cx="8005680" cy="3387240"/>
          </a:xfrm>
          <a:prstGeom prst="rect">
            <a:avLst/>
          </a:prstGeom>
          <a:ln w="0">
            <a:noFill/>
          </a:ln>
        </p:spPr>
      </p:pic>
    </p:spTree>
  </p:cSld>
  <mc:AlternateContent>
    <mc:Choice Requires="p14">
      <p:transition spd="slow" p14:dur="2000"/>
    </mc:Choice>
    <mc:Fallback>
      <p:transition spd="slow"/>
    </mc:Fallback>
  </mc:AlternateContent>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PlaceHolder 1"/>
          <p:cNvSpPr>
            <a:spLocks noGrp="1"/>
          </p:cNvSpPr>
          <p:nvPr>
            <p:ph/>
          </p:nvPr>
        </p:nvSpPr>
        <p:spPr>
          <a:xfrm>
            <a:off x="457200" y="180000"/>
            <a:ext cx="8226000" cy="5942520"/>
          </a:xfrm>
          <a:prstGeom prst="rect">
            <a:avLst/>
          </a:prstGeom>
          <a:noFill/>
          <a:ln w="0">
            <a:noFill/>
          </a:ln>
        </p:spPr>
        <p:txBody>
          <a:bodyPr numCol="1" spcCol="0" lIns="90000" rIns="90000" tIns="45000" bIns="45000" anchor="t">
            <a:noAutofit/>
          </a:bodyPr>
          <a:p>
            <a:pPr>
              <a:lnSpc>
                <a:spcPct val="100000"/>
              </a:lnSpc>
              <a:spcBef>
                <a:spcPts val="400"/>
              </a:spcBef>
              <a:buNone/>
              <a:tabLst>
                <a:tab algn="l" pos="0"/>
              </a:tabLst>
            </a:pPr>
            <a:r>
              <a:rPr b="1" lang="en-IN" sz="1600" spc="-1" strike="noStrike">
                <a:solidFill>
                  <a:srgbClr val="000000"/>
                </a:solidFill>
                <a:latin typeface="Calibri"/>
              </a:rPr>
              <a:t>2. In app.component.html</a:t>
            </a:r>
            <a:endParaRPr b="0" lang="en-IN" sz="1600" spc="-1" strike="noStrike">
              <a:latin typeface="Arial"/>
            </a:endParaRPr>
          </a:p>
          <a:p>
            <a:pPr>
              <a:lnSpc>
                <a:spcPct val="100000"/>
              </a:lnSpc>
              <a:spcBef>
                <a:spcPts val="400"/>
              </a:spcBef>
              <a:buNone/>
              <a:tabLst>
                <a:tab algn="l" pos="0"/>
              </a:tabLst>
            </a:pPr>
            <a:endParaRPr b="0" lang="en-IN" sz="1600" spc="-1" strike="noStrike">
              <a:latin typeface="Arial"/>
            </a:endParaRPr>
          </a:p>
          <a:p>
            <a:pPr>
              <a:lnSpc>
                <a:spcPct val="100000"/>
              </a:lnSpc>
              <a:spcBef>
                <a:spcPts val="400"/>
              </a:spcBef>
              <a:buNone/>
              <a:tabLst>
                <a:tab algn="l" pos="0"/>
              </a:tabLst>
            </a:pPr>
            <a:endParaRPr b="0" lang="en-IN" sz="1600" spc="-1" strike="noStrike">
              <a:latin typeface="Arial"/>
            </a:endParaRPr>
          </a:p>
          <a:p>
            <a:pPr>
              <a:lnSpc>
                <a:spcPct val="100000"/>
              </a:lnSpc>
              <a:spcBef>
                <a:spcPts val="400"/>
              </a:spcBef>
              <a:buNone/>
              <a:tabLst>
                <a:tab algn="l" pos="0"/>
              </a:tabLst>
            </a:pPr>
            <a:endParaRPr b="0" lang="en-IN" sz="1600" spc="-1" strike="noStrike">
              <a:latin typeface="Arial"/>
            </a:endParaRPr>
          </a:p>
        </p:txBody>
      </p:sp>
      <p:pic>
        <p:nvPicPr>
          <p:cNvPr id="642" name="" descr=""/>
          <p:cNvPicPr/>
          <p:nvPr/>
        </p:nvPicPr>
        <p:blipFill>
          <a:blip r:embed="rId1"/>
          <a:stretch/>
        </p:blipFill>
        <p:spPr>
          <a:xfrm>
            <a:off x="17640" y="600480"/>
            <a:ext cx="9140400" cy="5122440"/>
          </a:xfrm>
          <a:prstGeom prst="rect">
            <a:avLst/>
          </a:prstGeom>
          <a:ln w="0">
            <a:noFill/>
          </a:ln>
        </p:spPr>
      </p:pic>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PlaceHolder 1"/>
          <p:cNvSpPr>
            <a:spLocks noGrp="1"/>
          </p:cNvSpPr>
          <p:nvPr>
            <p:ph/>
          </p:nvPr>
        </p:nvSpPr>
        <p:spPr>
          <a:xfrm>
            <a:off x="410760" y="360000"/>
            <a:ext cx="8226000" cy="5942520"/>
          </a:xfrm>
          <a:prstGeom prst="rect">
            <a:avLst/>
          </a:prstGeom>
          <a:noFill/>
          <a:ln w="0">
            <a:noFill/>
          </a:ln>
        </p:spPr>
        <p:txBody>
          <a:bodyPr numCol="1" spcCol="0" lIns="90000" rIns="90000" tIns="45000" bIns="45000" anchor="t">
            <a:noAutofit/>
          </a:bodyPr>
          <a:p>
            <a:pPr>
              <a:lnSpc>
                <a:spcPct val="100000"/>
              </a:lnSpc>
              <a:spcBef>
                <a:spcPts val="400"/>
              </a:spcBef>
              <a:buNone/>
              <a:tabLst>
                <a:tab algn="l" pos="0"/>
              </a:tabLst>
            </a:pPr>
            <a:endParaRPr b="0" lang="en-IN" sz="3200" spc="-1" strike="noStrike">
              <a:latin typeface="Arial"/>
            </a:endParaRPr>
          </a:p>
          <a:p>
            <a:pPr>
              <a:lnSpc>
                <a:spcPct val="100000"/>
              </a:lnSpc>
              <a:spcBef>
                <a:spcPts val="400"/>
              </a:spcBef>
              <a:buNone/>
              <a:tabLst>
                <a:tab algn="l" pos="0"/>
              </a:tabLst>
            </a:pPr>
            <a:endParaRPr b="0" lang="en-IN" sz="3200" spc="-1" strike="noStrike">
              <a:latin typeface="Arial"/>
            </a:endParaRPr>
          </a:p>
          <a:p>
            <a:pPr>
              <a:lnSpc>
                <a:spcPct val="100000"/>
              </a:lnSpc>
              <a:spcBef>
                <a:spcPts val="400"/>
              </a:spcBef>
              <a:buNone/>
              <a:tabLst>
                <a:tab algn="l" pos="0"/>
              </a:tabLst>
            </a:pPr>
            <a:endParaRPr b="0" lang="en-IN" sz="3200" spc="-1" strike="noStrike">
              <a:latin typeface="Arial"/>
            </a:endParaRPr>
          </a:p>
          <a:p>
            <a:pPr>
              <a:lnSpc>
                <a:spcPct val="100000"/>
              </a:lnSpc>
              <a:spcBef>
                <a:spcPts val="400"/>
              </a:spcBef>
              <a:buNone/>
              <a:tabLst>
                <a:tab algn="l" pos="0"/>
              </a:tabLst>
            </a:pPr>
            <a:endParaRPr b="0" lang="en-IN" sz="3200" spc="-1" strike="noStrike">
              <a:latin typeface="Arial"/>
            </a:endParaRPr>
          </a:p>
        </p:txBody>
      </p:sp>
      <p:pic>
        <p:nvPicPr>
          <p:cNvPr id="644" name="" descr=""/>
          <p:cNvPicPr/>
          <p:nvPr/>
        </p:nvPicPr>
        <p:blipFill>
          <a:blip r:embed="rId1"/>
          <a:stretch/>
        </p:blipFill>
        <p:spPr>
          <a:xfrm>
            <a:off x="1052640" y="900000"/>
            <a:ext cx="5064120" cy="2678760"/>
          </a:xfrm>
          <a:prstGeom prst="rect">
            <a:avLst/>
          </a:prstGeom>
          <a:ln w="0">
            <a:noFill/>
          </a:ln>
        </p:spPr>
      </p:pic>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Form States and CSS States</a:t>
            </a:r>
            <a:endParaRPr b="0" lang="en-IN" sz="4400" spc="-1" strike="noStrike">
              <a:latin typeface="Arial"/>
            </a:endParaRPr>
          </a:p>
        </p:txBody>
      </p:sp>
      <p:sp>
        <p:nvSpPr>
          <p:cNvPr id="646"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a:lnSpc>
                <a:spcPct val="100000"/>
              </a:lnSpc>
              <a:spcBef>
                <a:spcPts val="400"/>
              </a:spcBef>
              <a:buNone/>
              <a:tabLst>
                <a:tab algn="l" pos="0"/>
              </a:tabLst>
            </a:pPr>
            <a:r>
              <a:rPr b="1" lang="en-IN" sz="2000" spc="-1" strike="noStrike">
                <a:solidFill>
                  <a:srgbClr val="000000"/>
                </a:solidFill>
                <a:latin typeface="Calibri"/>
              </a:rPr>
              <a:t>Input fields have the following states:</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untouched The field has not been touched yet</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touched The field has been touched</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pristine The field has not been modified yet</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dirty The field has been modified</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invalid The field content is not valid</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valid The field content is valid</a:t>
            </a:r>
            <a:endParaRPr b="0" lang="en-IN" sz="2000" spc="-1" strike="noStrike">
              <a:latin typeface="Arial"/>
            </a:endParaRPr>
          </a:p>
          <a:p>
            <a:pPr>
              <a:lnSpc>
                <a:spcPct val="100000"/>
              </a:lnSpc>
              <a:spcBef>
                <a:spcPts val="400"/>
              </a:spcBef>
              <a:buNone/>
              <a:tabLst>
                <a:tab algn="l" pos="0"/>
              </a:tabLst>
            </a:pPr>
            <a:r>
              <a:rPr b="1" lang="en-IN" sz="2000" spc="-1" strike="noStrike">
                <a:solidFill>
                  <a:srgbClr val="000000"/>
                </a:solidFill>
                <a:latin typeface="Calibri"/>
              </a:rPr>
              <a:t>They are all properties of the input field, and are either true or false.</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Forms have the following states:</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pristine No fields have been modified yet</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dirty One or more have been modified</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invalid The form content is not valid</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valid The form content is valid</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submitted The form is submitted</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Form States and CSS States</a:t>
            </a:r>
            <a:endParaRPr b="0" lang="en-IN" sz="4400" spc="-1" strike="noStrike">
              <a:latin typeface="Arial"/>
            </a:endParaRPr>
          </a:p>
        </p:txBody>
      </p:sp>
      <p:sp>
        <p:nvSpPr>
          <p:cNvPr id="648"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a:lnSpc>
                <a:spcPct val="100000"/>
              </a:lnSpc>
              <a:spcBef>
                <a:spcPts val="400"/>
              </a:spcBef>
              <a:buNone/>
              <a:tabLst>
                <a:tab algn="l" pos="0"/>
              </a:tabLst>
            </a:pPr>
            <a:r>
              <a:rPr b="1" lang="en-IN" sz="2000" spc="-1" strike="noStrike">
                <a:solidFill>
                  <a:srgbClr val="000000"/>
                </a:solidFill>
                <a:latin typeface="Calibri"/>
              </a:rPr>
              <a:t>Input fields have the following states:</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untouched The field has not been touched yet</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touched The field has been touched</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pristine The field has not been modified yet</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dirty The field has been modified</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invalid The field content is not valid</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valid The field content is valid</a:t>
            </a:r>
            <a:endParaRPr b="0" lang="en-IN" sz="2000" spc="-1" strike="noStrike">
              <a:latin typeface="Arial"/>
            </a:endParaRPr>
          </a:p>
          <a:p>
            <a:pPr>
              <a:lnSpc>
                <a:spcPct val="100000"/>
              </a:lnSpc>
              <a:spcBef>
                <a:spcPts val="400"/>
              </a:spcBef>
              <a:buNone/>
              <a:tabLst>
                <a:tab algn="l" pos="0"/>
              </a:tabLst>
            </a:pPr>
            <a:r>
              <a:rPr b="1" lang="en-IN" sz="2000" spc="-1" strike="noStrike">
                <a:solidFill>
                  <a:srgbClr val="000000"/>
                </a:solidFill>
                <a:latin typeface="Calibri"/>
              </a:rPr>
              <a:t>They are all properties of the input field, and are either true or false.</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Forms have the following states:</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pristine No fields have been modified yet</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dirty One or more have been modified</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invalid The form content is not valid</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valid The form content is valid</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submitted The form is submitted</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ngModelGroup.</a:t>
            </a:r>
            <a:endParaRPr b="0" lang="en-IN" sz="4400" spc="-1" strike="noStrike">
              <a:latin typeface="Arial"/>
            </a:endParaRPr>
          </a:p>
        </p:txBody>
      </p:sp>
      <p:sp>
        <p:nvSpPr>
          <p:cNvPr id="650"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 </a:t>
            </a:r>
            <a:r>
              <a:rPr b="0" lang="en-IN" sz="2000" spc="-1" strike="noStrike">
                <a:solidFill>
                  <a:srgbClr val="000000"/>
                </a:solidFill>
                <a:latin typeface="Calibri"/>
              </a:rPr>
              <a:t>The </a:t>
            </a:r>
            <a:r>
              <a:rPr b="1" lang="en-IN" sz="2000" spc="-1" strike="noStrike">
                <a:solidFill>
                  <a:srgbClr val="000000"/>
                </a:solidFill>
                <a:latin typeface="Calibri"/>
              </a:rPr>
              <a:t>NgModelGroup </a:t>
            </a:r>
            <a:r>
              <a:rPr b="0" lang="en-IN" sz="2000" spc="-1" strike="noStrike">
                <a:solidFill>
                  <a:srgbClr val="000000"/>
                </a:solidFill>
                <a:latin typeface="Calibri"/>
              </a:rPr>
              <a:t>is used to create a top-level form group Instance, and it binds the form to the given form value.</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app.component.ts</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651" name="Picture 2" descr=""/>
          <p:cNvPicPr/>
          <p:nvPr/>
        </p:nvPicPr>
        <p:blipFill>
          <a:blip r:embed="rId1"/>
          <a:stretch/>
        </p:blipFill>
        <p:spPr>
          <a:xfrm>
            <a:off x="900000" y="2997360"/>
            <a:ext cx="6845040" cy="18918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Why scripting languages.</a:t>
            </a:r>
            <a:endParaRPr b="0" lang="en-IN" sz="4400" spc="-1" strike="noStrike">
              <a:latin typeface="Arial"/>
            </a:endParaRPr>
          </a:p>
        </p:txBody>
      </p:sp>
      <p:sp>
        <p:nvSpPr>
          <p:cNvPr id="126"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rmAutofit fontScale="72000"/>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There are many advantages of using a scripting language. First, they are open source. Therefore, anyone around the world can use it and contribute to it.</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Second, if you are a beginner, they are a great way to start with programming languages, as they are quite easy to learn and code.</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As we know that most scripting languages use an interpreter, and unlike compilers, no executable file is stored, and hence, they require less memory.</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They are portable, i.e., can run on different operating systems.</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Scripts are also used as a prototype before building an actual program.</a:t>
            </a:r>
            <a:endParaRPr b="0" lang="en-IN" sz="3200" spc="-1" strike="noStrike">
              <a:latin typeface="Arial"/>
            </a:endParaRPr>
          </a:p>
          <a:p>
            <a:pPr>
              <a:lnSpc>
                <a:spcPct val="100000"/>
              </a:lnSpc>
              <a:spcBef>
                <a:spcPts val="641"/>
              </a:spcBef>
              <a:buNone/>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Angular CLI.</a:t>
            </a:r>
            <a:endParaRPr b="0" lang="en-IN" sz="4400" spc="-1" strike="noStrike">
              <a:latin typeface="Arial"/>
            </a:endParaRPr>
          </a:p>
        </p:txBody>
      </p:sp>
      <p:sp>
        <p:nvSpPr>
          <p:cNvPr id="164"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Angular CLI is used to create projects, generate application and library code, and perform a variety of ongoing development tasks such as testing, bundling, and deployment.</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PlaceHolder 1"/>
          <p:cNvSpPr>
            <a:spLocks noGrp="1"/>
          </p:cNvSpPr>
          <p:nvPr>
            <p:ph/>
          </p:nvPr>
        </p:nvSpPr>
        <p:spPr>
          <a:xfrm>
            <a:off x="457200" y="189000"/>
            <a:ext cx="8226000" cy="59335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app.component.html</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Output is :</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653" name="Picture 2" descr=""/>
          <p:cNvPicPr/>
          <p:nvPr/>
        </p:nvPicPr>
        <p:blipFill>
          <a:blip r:embed="rId1"/>
          <a:stretch/>
        </p:blipFill>
        <p:spPr>
          <a:xfrm>
            <a:off x="826920" y="765000"/>
            <a:ext cx="6339960" cy="1571040"/>
          </a:xfrm>
          <a:prstGeom prst="rect">
            <a:avLst/>
          </a:prstGeom>
          <a:ln w="0">
            <a:noFill/>
          </a:ln>
        </p:spPr>
      </p:pic>
      <p:pic>
        <p:nvPicPr>
          <p:cNvPr id="654" name="Picture 3" descr=""/>
          <p:cNvPicPr/>
          <p:nvPr/>
        </p:nvPicPr>
        <p:blipFill>
          <a:blip r:embed="rId2"/>
          <a:stretch/>
        </p:blipFill>
        <p:spPr>
          <a:xfrm>
            <a:off x="774720" y="3645000"/>
            <a:ext cx="6444720" cy="748800"/>
          </a:xfrm>
          <a:prstGeom prst="rect">
            <a:avLst/>
          </a:prstGeom>
          <a:ln w="0">
            <a:noFill/>
          </a:ln>
        </p:spPr>
      </p:pic>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RESTful services</a:t>
            </a:r>
            <a:endParaRPr b="0" lang="en-IN" sz="4400" spc="-1" strike="noStrike">
              <a:latin typeface="Arial"/>
            </a:endParaRPr>
          </a:p>
        </p:txBody>
      </p:sp>
      <p:sp>
        <p:nvSpPr>
          <p:cNvPr id="656"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1" lang="en-IN" sz="3200" spc="-1" strike="noStrike">
                <a:solidFill>
                  <a:srgbClr val="000000"/>
                </a:solidFill>
                <a:latin typeface="Calibri"/>
              </a:rPr>
              <a:t>RESTful web services</a:t>
            </a:r>
            <a:r>
              <a:rPr b="0" lang="en-IN" sz="3200" spc="-1" strike="noStrike">
                <a:solidFill>
                  <a:srgbClr val="000000"/>
                </a:solidFill>
                <a:latin typeface="Calibri"/>
              </a:rPr>
              <a:t> are built to work best on the Web. Representational State Transfer (REST) is an architectural style that specifies constraints, such as the uniform interface, that if applied to a web service induce desirable properties, such as performance, scalability, and modifiability, that enable services to work best on the Web.</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Install json server</a:t>
            </a:r>
            <a:endParaRPr b="0" lang="en-IN" sz="4400" spc="-1" strike="noStrike">
              <a:latin typeface="Arial"/>
            </a:endParaRPr>
          </a:p>
        </p:txBody>
      </p:sp>
      <p:sp>
        <p:nvSpPr>
          <p:cNvPr id="658"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With npm install –g json-server in the command line will install the json server.</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 </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659" name="Picture 2" descr=""/>
          <p:cNvPicPr/>
          <p:nvPr/>
        </p:nvPicPr>
        <p:blipFill>
          <a:blip r:embed="rId1"/>
          <a:stretch/>
        </p:blipFill>
        <p:spPr>
          <a:xfrm>
            <a:off x="1258920" y="2492280"/>
            <a:ext cx="4892400" cy="2387160"/>
          </a:xfrm>
          <a:prstGeom prst="rect">
            <a:avLst/>
          </a:prstGeom>
          <a:ln w="0">
            <a:noFill/>
          </a:ln>
        </p:spPr>
      </p:pic>
    </p:spTree>
  </p:cSld>
  <mc:AlternateContent>
    <mc:Choice Requires="p14">
      <p:transition spd="slow" p14:dur="2000"/>
    </mc:Choice>
    <mc:Fallback>
      <p:transition spd="slow"/>
    </mc:Fallback>
  </mc:AlternateContent>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Create db.json</a:t>
            </a:r>
            <a:endParaRPr b="0" lang="en-IN" sz="4400" spc="-1" strike="noStrike">
              <a:latin typeface="Arial"/>
            </a:endParaRPr>
          </a:p>
        </p:txBody>
      </p:sp>
      <p:sp>
        <p:nvSpPr>
          <p:cNvPr id="661"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Creat db.json in the location of package.json.</a:t>
            </a:r>
            <a:endParaRPr b="0" lang="en-IN" sz="2000" spc="-1" strike="noStrike">
              <a:latin typeface="Arial"/>
            </a:endParaRPr>
          </a:p>
        </p:txBody>
      </p:sp>
      <p:pic>
        <p:nvPicPr>
          <p:cNvPr id="662" name="Picture 2" descr=""/>
          <p:cNvPicPr/>
          <p:nvPr/>
        </p:nvPicPr>
        <p:blipFill>
          <a:blip r:embed="rId1"/>
          <a:stretch/>
        </p:blipFill>
        <p:spPr>
          <a:xfrm>
            <a:off x="2916360" y="2060640"/>
            <a:ext cx="3560400" cy="4411080"/>
          </a:xfrm>
          <a:prstGeom prst="rect">
            <a:avLst/>
          </a:prstGeom>
          <a:ln w="0">
            <a:noFill/>
          </a:ln>
        </p:spPr>
      </p:pic>
    </p:spTree>
  </p:cSld>
  <mc:AlternateContent>
    <mc:Choice Requires="p14">
      <p:transition spd="slow" p14:dur="2000"/>
    </mc:Choice>
    <mc:Fallback>
      <p:transition spd="slow"/>
    </mc:Fallback>
  </mc:AlternateContent>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Start the json server</a:t>
            </a:r>
            <a:endParaRPr b="0" lang="en-IN" sz="4400" spc="-1" strike="noStrike">
              <a:latin typeface="Arial"/>
            </a:endParaRPr>
          </a:p>
        </p:txBody>
      </p:sp>
      <p:pic>
        <p:nvPicPr>
          <p:cNvPr id="664" name="Picture 2" descr=""/>
          <p:cNvPicPr/>
          <p:nvPr/>
        </p:nvPicPr>
        <p:blipFill>
          <a:blip r:embed="rId1"/>
          <a:stretch/>
        </p:blipFill>
        <p:spPr>
          <a:xfrm>
            <a:off x="755640" y="1700280"/>
            <a:ext cx="5711400" cy="2534760"/>
          </a:xfrm>
          <a:prstGeom prst="rect">
            <a:avLst/>
          </a:prstGeom>
          <a:ln w="0">
            <a:noFill/>
          </a:ln>
        </p:spPr>
      </p:pic>
    </p:spTree>
  </p:cSld>
  <mc:AlternateContent>
    <mc:Choice Requires="p14">
      <p:transition spd="slow" p14:dur="2000"/>
    </mc:Choice>
    <mc:Fallback>
      <p:transition spd="slow"/>
    </mc:Fallback>
  </mc:AlternateContent>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Asynchronous Response Handling</a:t>
            </a:r>
            <a:endParaRPr b="0" lang="en-IN" sz="4400" spc="-1" strike="noStrike">
              <a:latin typeface="Arial"/>
            </a:endParaRPr>
          </a:p>
        </p:txBody>
      </p:sp>
      <p:sp>
        <p:nvSpPr>
          <p:cNvPr id="666"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The Asynchronous Response Handler pattern addresses the problem of blocking on the client thread that calls a service. It enables clients to do other things once the request has been sent.</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667" name="Picture 2" descr=""/>
          <p:cNvPicPr/>
          <p:nvPr/>
        </p:nvPicPr>
        <p:blipFill>
          <a:blip r:embed="rId1"/>
          <a:stretch/>
        </p:blipFill>
        <p:spPr>
          <a:xfrm>
            <a:off x="826920" y="2852640"/>
            <a:ext cx="6630480" cy="3744360"/>
          </a:xfrm>
          <a:prstGeom prst="rect">
            <a:avLst/>
          </a:prstGeom>
          <a:ln w="0">
            <a:noFill/>
          </a:ln>
        </p:spPr>
      </p:pic>
    </p:spTree>
  </p:cSld>
  <mc:AlternateContent>
    <mc:Choice Requires="p14">
      <p:transition spd="slow" p14:dur="2000"/>
    </mc:Choice>
    <mc:Fallback>
      <p:transition spd="slow"/>
    </mc:Fallback>
  </mc:AlternateContent>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RxJS</a:t>
            </a:r>
            <a:endParaRPr b="0" lang="en-IN" sz="4400" spc="-1" strike="noStrike">
              <a:latin typeface="Arial"/>
            </a:endParaRPr>
          </a:p>
        </p:txBody>
      </p:sp>
      <p:sp>
        <p:nvSpPr>
          <p:cNvPr id="669"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i="1" lang="en-IN" sz="3200" spc="-1" strike="noStrike">
                <a:solidFill>
                  <a:srgbClr val="000000"/>
                </a:solidFill>
                <a:latin typeface="Calibri"/>
              </a:rPr>
              <a:t>RxJS</a:t>
            </a:r>
            <a:r>
              <a:rPr b="0" lang="en-IN" sz="3200" spc="-1" strike="noStrike">
                <a:solidFill>
                  <a:srgbClr val="000000"/>
                </a:solidFill>
                <a:latin typeface="Calibri"/>
              </a:rPr>
              <a:t> stands for *R*eactive E*x*tensions for *J*ava*S*cript, and it’s a library that gives us an implementation of Observables for JavaScript.</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Angular Http Service.</a:t>
            </a:r>
            <a:endParaRPr b="0" lang="en-IN" sz="4400" spc="-1" strike="noStrike">
              <a:latin typeface="Arial"/>
            </a:endParaRPr>
          </a:p>
        </p:txBody>
      </p:sp>
      <p:sp>
        <p:nvSpPr>
          <p:cNvPr id="671"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The HttpClient is used to perform HTTP requests and it imported form @angular/common/http.</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The HttpClient is more modern and easy to use the alternative of HTTP Service.</a:t>
            </a:r>
            <a:br/>
            <a:r>
              <a:rPr b="0" lang="en-IN" sz="2000" spc="-1" strike="noStrike">
                <a:solidFill>
                  <a:srgbClr val="000000"/>
                </a:solidFill>
                <a:latin typeface="Calibri"/>
              </a:rPr>
              <a:t> </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HttpClient is an improved replacement for Http Service. They expect to deprecate Http in Angular 5 and remove it in a later version.</a:t>
            </a: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To use http get/put/post delete methods from Angular,  we need to create the object of HttpClient in Depedence Injection mode.</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Observable&lt;Response&gt; object</a:t>
            </a:r>
            <a:endParaRPr b="0" lang="en-IN" sz="4400" spc="-1" strike="noStrike">
              <a:latin typeface="Arial"/>
            </a:endParaRPr>
          </a:p>
        </p:txBody>
      </p:sp>
      <p:sp>
        <p:nvSpPr>
          <p:cNvPr id="673"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Observables provide support for passing messages between parts of your application. They are used frequently in Angular and are a technique for event handling, asynchronous programming, and handling multiple values.</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The observer pattern is a software design pattern in which an object, called the </a:t>
            </a:r>
            <a:r>
              <a:rPr b="0" i="1" lang="en-IN" sz="2000" spc="-1" strike="noStrike">
                <a:solidFill>
                  <a:srgbClr val="000000"/>
                </a:solidFill>
                <a:latin typeface="Calibri"/>
              </a:rPr>
              <a:t>subject</a:t>
            </a:r>
            <a:r>
              <a:rPr b="0" lang="en-IN" sz="2000" spc="-1" strike="noStrike">
                <a:solidFill>
                  <a:srgbClr val="000000"/>
                </a:solidFill>
                <a:latin typeface="Calibri"/>
              </a:rPr>
              <a:t>, maintains a list of its dependents, called </a:t>
            </a:r>
            <a:r>
              <a:rPr b="0" i="1" lang="en-IN" sz="2000" spc="-1" strike="noStrike">
                <a:solidFill>
                  <a:srgbClr val="000000"/>
                </a:solidFill>
                <a:latin typeface="Calibri"/>
              </a:rPr>
              <a:t>observers</a:t>
            </a:r>
            <a:r>
              <a:rPr b="0" lang="en-IN" sz="2000" spc="-1" strike="noStrike">
                <a:solidFill>
                  <a:srgbClr val="000000"/>
                </a:solidFill>
                <a:latin typeface="Calibri"/>
              </a:rPr>
              <a:t>, and notifies them automatically of state changes.</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Observable is a function that converts the </a:t>
            </a:r>
            <a:r>
              <a:rPr b="1" lang="en-IN" sz="2000" spc="-1" strike="noStrike">
                <a:solidFill>
                  <a:srgbClr val="000000"/>
                </a:solidFill>
                <a:latin typeface="Calibri"/>
              </a:rPr>
              <a:t>ordinary stream of data</a:t>
            </a:r>
            <a:r>
              <a:rPr b="0" lang="en-IN" sz="2000" spc="-1" strike="noStrike">
                <a:solidFill>
                  <a:srgbClr val="000000"/>
                </a:solidFill>
                <a:latin typeface="Calibri"/>
              </a:rPr>
              <a:t> into an </a:t>
            </a:r>
            <a:r>
              <a:rPr b="1" lang="en-IN" sz="2000" spc="-1" strike="noStrike">
                <a:solidFill>
                  <a:srgbClr val="000000"/>
                </a:solidFill>
                <a:latin typeface="Calibri"/>
              </a:rPr>
              <a:t>observable stream of data</a:t>
            </a:r>
            <a:r>
              <a:rPr b="0" lang="en-IN" sz="2000" spc="-1" strike="noStrike">
                <a:solidFill>
                  <a:srgbClr val="000000"/>
                </a:solidFill>
                <a:latin typeface="Calibri"/>
              </a:rPr>
              <a:t>. You can think of Observable as a wrapper around the </a:t>
            </a:r>
            <a:r>
              <a:rPr b="1" lang="en-IN" sz="2000" spc="-1" strike="noStrike">
                <a:solidFill>
                  <a:srgbClr val="000000"/>
                </a:solidFill>
                <a:latin typeface="Calibri"/>
              </a:rPr>
              <a:t>ordinary stream of data</a:t>
            </a:r>
            <a:r>
              <a:rPr b="0" lang="en-IN" sz="2000" spc="-1" strike="noStrike">
                <a:solidFill>
                  <a:srgbClr val="000000"/>
                </a:solidFill>
                <a:latin typeface="Calibri"/>
              </a:rPr>
              <a:t>.</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Observable stream</a:t>
            </a:r>
            <a:r>
              <a:rPr b="0" lang="en-IN" sz="2000" spc="-1" strike="noStrike">
                <a:solidFill>
                  <a:srgbClr val="000000"/>
                </a:solidFill>
                <a:latin typeface="Calibri"/>
              </a:rPr>
              <a:t> or simple Observable emits the </a:t>
            </a:r>
            <a:r>
              <a:rPr b="1" lang="en-IN" sz="2000" spc="-1" strike="noStrike">
                <a:solidFill>
                  <a:srgbClr val="000000"/>
                </a:solidFill>
                <a:latin typeface="Calibri"/>
              </a:rPr>
              <a:t>value from the stream</a:t>
            </a:r>
            <a:r>
              <a:rPr b="0" lang="en-IN" sz="2000" spc="-1" strike="noStrike">
                <a:solidFill>
                  <a:srgbClr val="000000"/>
                </a:solidFill>
                <a:latin typeface="Calibri"/>
              </a:rPr>
              <a:t> asynchronously. It emits the </a:t>
            </a:r>
            <a:r>
              <a:rPr b="1" lang="en-IN" sz="2000" spc="-1" strike="noStrike">
                <a:solidFill>
                  <a:srgbClr val="000000"/>
                </a:solidFill>
                <a:latin typeface="Calibri"/>
              </a:rPr>
              <a:t>complete</a:t>
            </a:r>
            <a:r>
              <a:rPr b="0" lang="en-IN" sz="2000" spc="-1" strike="noStrike">
                <a:solidFill>
                  <a:srgbClr val="000000"/>
                </a:solidFill>
                <a:latin typeface="Calibri"/>
              </a:rPr>
              <a:t> signals when the stream completes or an </a:t>
            </a:r>
            <a:r>
              <a:rPr b="1" lang="en-IN" sz="2000" spc="-1" strike="noStrike">
                <a:solidFill>
                  <a:srgbClr val="000000"/>
                </a:solidFill>
                <a:latin typeface="Calibri"/>
              </a:rPr>
              <a:t>error</a:t>
            </a:r>
            <a:r>
              <a:rPr b="0" lang="en-IN" sz="2000" spc="-1" strike="noStrike">
                <a:solidFill>
                  <a:srgbClr val="000000"/>
                </a:solidFill>
                <a:latin typeface="Calibri"/>
              </a:rPr>
              <a:t> signal if the stream errors out.</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Observables are declarative. You define an observable function just like any other variable. The observable starts to emit values only when </a:t>
            </a:r>
            <a:r>
              <a:rPr b="1" lang="en-IN" sz="2000" spc="-1" strike="noStrike">
                <a:solidFill>
                  <a:srgbClr val="000000"/>
                </a:solidFill>
                <a:latin typeface="Calibri"/>
              </a:rPr>
              <a:t>someone subscribes to it</a:t>
            </a:r>
            <a:r>
              <a:rPr b="0" lang="en-IN" sz="2000" spc="-1" strike="noStrike">
                <a:solidFill>
                  <a:srgbClr val="000000"/>
                </a:solidFill>
                <a:latin typeface="Calibri"/>
              </a:rPr>
              <a:t>.</a:t>
            </a:r>
            <a:endParaRPr b="0" lang="en-IN" sz="2000" spc="-1" strike="noStrike">
              <a:latin typeface="Arial"/>
            </a:endParaRPr>
          </a:p>
          <a:p>
            <a:pPr>
              <a:lnSpc>
                <a:spcPct val="100000"/>
              </a:lnSpc>
              <a:spcBef>
                <a:spcPts val="400"/>
              </a:spcBef>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Create User class</a:t>
            </a:r>
            <a:endParaRPr b="0" lang="en-IN" sz="4400" spc="-1" strike="noStrike">
              <a:latin typeface="Arial"/>
            </a:endParaRPr>
          </a:p>
        </p:txBody>
      </p:sp>
      <p:pic>
        <p:nvPicPr>
          <p:cNvPr id="675" name="Picture 2" descr=""/>
          <p:cNvPicPr/>
          <p:nvPr/>
        </p:nvPicPr>
        <p:blipFill>
          <a:blip r:embed="rId1"/>
          <a:stretch/>
        </p:blipFill>
        <p:spPr>
          <a:xfrm>
            <a:off x="987480" y="1628640"/>
            <a:ext cx="7171920" cy="33937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Install node.</a:t>
            </a:r>
            <a:endParaRPr b="0" lang="en-IN" sz="4400" spc="-1" strike="noStrike">
              <a:latin typeface="Arial"/>
            </a:endParaRPr>
          </a:p>
        </p:txBody>
      </p:sp>
      <p:sp>
        <p:nvSpPr>
          <p:cNvPr id="166"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rmAutofit/>
          </a:bodyPr>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Follow these steps for installation</a:t>
            </a:r>
            <a:endParaRPr b="0" lang="en-IN" sz="1600" spc="-1" strike="noStrike">
              <a:latin typeface="Arial"/>
            </a:endParaRPr>
          </a:p>
          <a:p>
            <a:pPr>
              <a:lnSpc>
                <a:spcPct val="100000"/>
              </a:lnSpc>
              <a:spcBef>
                <a:spcPts val="320"/>
              </a:spcBef>
              <a:buNone/>
            </a:pPr>
            <a:r>
              <a:rPr b="0" lang="en-US" sz="1600" spc="-1" strike="noStrike">
                <a:solidFill>
                  <a:srgbClr val="000000"/>
                </a:solidFill>
                <a:latin typeface="Calibri"/>
              </a:rPr>
              <a:t>1. Install node from this site https://nodejs.org/en/download/prebuilt-installer</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r>
              <a:rPr b="0" lang="en-US" sz="1600" spc="-1" strike="noStrike">
                <a:solidFill>
                  <a:srgbClr val="000000"/>
                </a:solidFill>
                <a:latin typeface="Calibri"/>
              </a:rPr>
              <a:t>after the installation check the version of node and npm as</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r>
              <a:rPr b="0" lang="en-US" sz="1600" spc="-1" strike="noStrike">
                <a:solidFill>
                  <a:srgbClr val="000000"/>
                </a:solidFill>
                <a:latin typeface="Calibri"/>
              </a:rPr>
              <a:t>node -v and  npm -v</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r>
              <a:rPr b="0" lang="en-US" sz="1600" spc="-1" strike="noStrike">
                <a:solidFill>
                  <a:srgbClr val="000000"/>
                </a:solidFill>
                <a:latin typeface="Calibri"/>
              </a:rPr>
              <a:t>2.Install the typescript with npm install -g typescript.</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r>
              <a:rPr b="0" lang="en-US" sz="1600" spc="-1" strike="noStrike">
                <a:solidFill>
                  <a:srgbClr val="000000"/>
                </a:solidFill>
                <a:latin typeface="Calibri"/>
              </a:rPr>
              <a:t>3. Check typescript version as tsc -v</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r>
              <a:rPr b="0" lang="en-US" sz="1600" spc="-1" strike="noStrike">
                <a:solidFill>
                  <a:srgbClr val="000000"/>
                </a:solidFill>
                <a:latin typeface="Calibri"/>
              </a:rPr>
              <a:t>4. npm install -g @angular/cli</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r>
              <a:rPr b="0" lang="en-US" sz="1600" spc="-1" strike="noStrike">
                <a:solidFill>
                  <a:srgbClr val="000000"/>
                </a:solidFill>
                <a:latin typeface="Calibri"/>
              </a:rPr>
              <a:t>5. ng new MyProject1 --no-standalone</a:t>
            </a:r>
            <a:endParaRPr b="0" lang="en-IN" sz="1600" spc="-1" strike="noStrike">
              <a:latin typeface="Arial"/>
            </a:endParaRPr>
          </a:p>
          <a:p>
            <a:pPr>
              <a:lnSpc>
                <a:spcPct val="100000"/>
              </a:lnSpc>
              <a:spcBef>
                <a:spcPts val="320"/>
              </a:spcBef>
              <a:buNone/>
              <a:tabLst>
                <a:tab algn="l" pos="0"/>
              </a:tabLst>
            </a:pPr>
            <a:endParaRPr b="0" lang="en-IN" sz="1600" spc="-1" strike="noStrike">
              <a:latin typeface="Arial"/>
            </a:endParaRPr>
          </a:p>
        </p:txBody>
      </p:sp>
      <p:pic>
        <p:nvPicPr>
          <p:cNvPr id="167" name="Picture 4" descr=""/>
          <p:cNvPicPr/>
          <p:nvPr/>
        </p:nvPicPr>
        <p:blipFill>
          <a:blip r:embed="rId1"/>
          <a:stretch/>
        </p:blipFill>
        <p:spPr>
          <a:xfrm>
            <a:off x="4461120" y="4015080"/>
            <a:ext cx="5978160" cy="2644200"/>
          </a:xfrm>
          <a:prstGeom prst="rect">
            <a:avLst/>
          </a:prstGeom>
          <a:ln w="0">
            <a:noFill/>
          </a:ln>
        </p:spPr>
      </p:pic>
    </p:spTree>
  </p:cSld>
  <mc:AlternateContent>
    <mc:Choice Requires="p14">
      <p:transition spd="slow" p14:dur="2000"/>
    </mc:Choice>
    <mc:Fallback>
      <p:transition spd="slow"/>
    </mc:Fallback>
  </mc:AlternateContent>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PlaceHolder 1"/>
          <p:cNvSpPr>
            <a:spLocks noGrp="1"/>
          </p:cNvSpPr>
          <p:nvPr>
            <p:ph/>
          </p:nvPr>
        </p:nvSpPr>
        <p:spPr>
          <a:xfrm>
            <a:off x="457200" y="189000"/>
            <a:ext cx="8226000" cy="59335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Add HttpClientModule in app.module.ts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677" name="Picture 2" descr=""/>
          <p:cNvPicPr/>
          <p:nvPr/>
        </p:nvPicPr>
        <p:blipFill>
          <a:blip r:embed="rId1"/>
          <a:stretch/>
        </p:blipFill>
        <p:spPr>
          <a:xfrm>
            <a:off x="900000" y="692280"/>
            <a:ext cx="6521040" cy="320400"/>
          </a:xfrm>
          <a:prstGeom prst="rect">
            <a:avLst/>
          </a:prstGeom>
          <a:ln w="0">
            <a:noFill/>
          </a:ln>
        </p:spPr>
      </p:pic>
      <p:pic>
        <p:nvPicPr>
          <p:cNvPr id="678" name="Picture 3" descr=""/>
          <p:cNvPicPr/>
          <p:nvPr/>
        </p:nvPicPr>
        <p:blipFill>
          <a:blip r:embed="rId2"/>
          <a:stretch/>
        </p:blipFill>
        <p:spPr>
          <a:xfrm>
            <a:off x="923760" y="1197000"/>
            <a:ext cx="3006360" cy="2149200"/>
          </a:xfrm>
          <a:prstGeom prst="rect">
            <a:avLst/>
          </a:prstGeom>
          <a:ln w="0">
            <a:noFill/>
          </a:ln>
        </p:spPr>
      </p:pic>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RestService</a:t>
            </a:r>
            <a:endParaRPr b="0" lang="en-IN" sz="4400" spc="-1" strike="noStrike">
              <a:latin typeface="Arial"/>
            </a:endParaRPr>
          </a:p>
        </p:txBody>
      </p:sp>
      <p:sp>
        <p:nvSpPr>
          <p:cNvPr id="680"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Generate a new service for RestService </a:t>
            </a:r>
            <a:r>
              <a:rPr b="0" lang="en-US" sz="2000" spc="-1" strike="noStrike">
                <a:solidFill>
                  <a:srgbClr val="000000"/>
                </a:solidFill>
                <a:latin typeface="Wingdings"/>
              </a:rPr>
              <a:t></a:t>
            </a:r>
            <a:r>
              <a:rPr b="0" lang="en-US" sz="2000" spc="-1" strike="noStrike">
                <a:solidFill>
                  <a:srgbClr val="000000"/>
                </a:solidFill>
                <a:latin typeface="Calibri"/>
              </a:rPr>
              <a:t> </a:t>
            </a:r>
            <a:r>
              <a:rPr b="1" lang="en-US" sz="2000" spc="-1" strike="noStrike">
                <a:solidFill>
                  <a:srgbClr val="000000"/>
                </a:solidFill>
                <a:latin typeface="Calibri"/>
              </a:rPr>
              <a:t>ng g service Rest</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681" name="Picture 2" descr=""/>
          <p:cNvPicPr/>
          <p:nvPr/>
        </p:nvPicPr>
        <p:blipFill>
          <a:blip r:embed="rId1"/>
          <a:stretch/>
        </p:blipFill>
        <p:spPr>
          <a:xfrm>
            <a:off x="1116000" y="1989000"/>
            <a:ext cx="5665320" cy="4731840"/>
          </a:xfrm>
          <a:prstGeom prst="rect">
            <a:avLst/>
          </a:prstGeom>
          <a:ln w="0">
            <a:noFill/>
          </a:ln>
        </p:spPr>
      </p:pic>
    </p:spTree>
  </p:cSld>
  <mc:AlternateContent>
    <mc:Choice Requires="p14">
      <p:transition spd="slow" p14:dur="2000"/>
    </mc:Choice>
    <mc:Fallback>
      <p:transition spd="slow"/>
    </mc:Fallback>
  </mc:AlternateContent>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RestService.</a:t>
            </a:r>
            <a:endParaRPr b="0" lang="en-IN" sz="4400" spc="-1" strike="noStrike">
              <a:latin typeface="Arial"/>
            </a:endParaRPr>
          </a:p>
        </p:txBody>
      </p:sp>
      <p:pic>
        <p:nvPicPr>
          <p:cNvPr id="683" name="Picture 2" descr=""/>
          <p:cNvPicPr/>
          <p:nvPr/>
        </p:nvPicPr>
        <p:blipFill>
          <a:blip r:embed="rId1"/>
          <a:stretch/>
        </p:blipFill>
        <p:spPr>
          <a:xfrm>
            <a:off x="743040" y="1989000"/>
            <a:ext cx="7654680" cy="1657080"/>
          </a:xfrm>
          <a:prstGeom prst="rect">
            <a:avLst/>
          </a:prstGeom>
          <a:ln w="0">
            <a:noFill/>
          </a:ln>
        </p:spPr>
      </p:pic>
    </p:spTree>
  </p:cSld>
  <mc:AlternateContent>
    <mc:Choice Requires="p14">
      <p:transition spd="slow" p14:dur="2000"/>
    </mc:Choice>
    <mc:Fallback>
      <p:transition spd="slow"/>
    </mc:Fallback>
  </mc:AlternateContent>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App.component.ts</a:t>
            </a:r>
            <a:endParaRPr b="0" lang="en-IN" sz="2000" spc="-1" strike="noStrike">
              <a:latin typeface="Arial"/>
            </a:endParaRPr>
          </a:p>
        </p:txBody>
      </p:sp>
      <p:pic>
        <p:nvPicPr>
          <p:cNvPr id="685" name="Picture 2" descr=""/>
          <p:cNvPicPr/>
          <p:nvPr/>
        </p:nvPicPr>
        <p:blipFill>
          <a:blip r:embed="rId1"/>
          <a:stretch/>
        </p:blipFill>
        <p:spPr>
          <a:xfrm>
            <a:off x="0" y="549360"/>
            <a:ext cx="9210240" cy="3882600"/>
          </a:xfrm>
          <a:prstGeom prst="rect">
            <a:avLst/>
          </a:prstGeom>
          <a:ln w="0">
            <a:noFill/>
          </a:ln>
        </p:spPr>
      </p:pic>
      <p:pic>
        <p:nvPicPr>
          <p:cNvPr id="686" name="Picture 3" descr=""/>
          <p:cNvPicPr/>
          <p:nvPr/>
        </p:nvPicPr>
        <p:blipFill>
          <a:blip r:embed="rId2"/>
          <a:stretch/>
        </p:blipFill>
        <p:spPr>
          <a:xfrm>
            <a:off x="0" y="4365720"/>
            <a:ext cx="5824080" cy="2717280"/>
          </a:xfrm>
          <a:prstGeom prst="rect">
            <a:avLst/>
          </a:prstGeom>
          <a:ln w="0">
            <a:noFill/>
          </a:ln>
        </p:spPr>
      </p:pic>
    </p:spTree>
  </p:cSld>
  <mc:AlternateContent>
    <mc:Choice Requires="p14">
      <p:transition spd="slow" p14:dur="2000"/>
    </mc:Choice>
    <mc:Fallback>
      <p:transition spd="slow"/>
    </mc:Fallback>
  </mc:AlternateContent>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App.component.html</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688" name="Picture 2" descr=""/>
          <p:cNvPicPr/>
          <p:nvPr/>
        </p:nvPicPr>
        <p:blipFill>
          <a:blip r:embed="rId1"/>
          <a:stretch/>
        </p:blipFill>
        <p:spPr>
          <a:xfrm>
            <a:off x="900000" y="476280"/>
            <a:ext cx="6441480" cy="3704760"/>
          </a:xfrm>
          <a:prstGeom prst="rect">
            <a:avLst/>
          </a:prstGeom>
          <a:ln w="0">
            <a:noFill/>
          </a:ln>
        </p:spPr>
      </p:pic>
    </p:spTree>
  </p:cSld>
  <mc:AlternateContent>
    <mc:Choice Requires="p14">
      <p:transition spd="slow" p14:dur="2000"/>
    </mc:Choice>
    <mc:Fallback>
      <p:transition spd="slow"/>
    </mc:Fallback>
  </mc:AlternateContent>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PlaceHolder 1"/>
          <p:cNvSpPr>
            <a:spLocks noGrp="1"/>
          </p:cNvSpPr>
          <p:nvPr>
            <p:ph type="title"/>
          </p:nvPr>
        </p:nvSpPr>
        <p:spPr>
          <a:xfrm>
            <a:off x="457200" y="278136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Day - 6</a:t>
            </a:r>
            <a:endParaRPr b="0" lang="en-IN" sz="4400" spc="-1" strike="noStrike">
              <a:latin typeface="Arial"/>
            </a:endParaRPr>
          </a:p>
        </p:txBody>
      </p:sp>
    </p:spTree>
  </p:cSld>
  <mc:AlternateContent>
    <mc:Choice Requires="p14">
      <p:transition spd="slow" p14:dur="2000"/>
    </mc:Choice>
    <mc:Fallback>
      <p:transition spd="slow"/>
    </mc:Fallback>
  </mc:AlternateContent>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What is a router</a:t>
            </a:r>
            <a:endParaRPr b="0" lang="en-IN" sz="4400" spc="-1" strike="noStrike">
              <a:latin typeface="Arial"/>
            </a:endParaRPr>
          </a:p>
        </p:txBody>
      </p:sp>
      <p:sp>
        <p:nvSpPr>
          <p:cNvPr id="691"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IN" sz="2400" spc="-1" strike="noStrike" u="sng">
                <a:solidFill>
                  <a:srgbClr val="0000ff"/>
                </a:solidFill>
                <a:uFillTx/>
                <a:latin typeface="Calibri"/>
                <a:hlinkClick r:id="rId1"/>
              </a:rPr>
              <a:t>Angular Router</a:t>
            </a:r>
            <a:r>
              <a:rPr b="0" lang="en-IN" sz="2400" spc="-1" strike="noStrike">
                <a:solidFill>
                  <a:srgbClr val="000000"/>
                </a:solidFill>
                <a:latin typeface="Calibri"/>
              </a:rPr>
              <a:t> is a powerful JavaScript router built and maintained by the Angular core team that can be installed from the @angular/router package. It provides a complete routing library with the possibility to have multiple router outlets, different path matching strategies, easy access to route parameters and route guards to protect components from unauthorized access.</a:t>
            </a:r>
            <a:endParaRPr b="0" lang="en-IN" sz="2400" spc="-1" strike="noStrike">
              <a:latin typeface="Arial"/>
            </a:endParaRPr>
          </a:p>
          <a:p>
            <a:pPr marL="343080" indent="-343080">
              <a:lnSpc>
                <a:spcPct val="100000"/>
              </a:lnSpc>
              <a:spcBef>
                <a:spcPts val="479"/>
              </a:spcBef>
              <a:buClr>
                <a:srgbClr val="000000"/>
              </a:buClr>
              <a:buFont typeface="Arial"/>
              <a:buChar char="•"/>
            </a:pPr>
            <a:r>
              <a:rPr b="0" lang="en-IN" sz="2400" spc="-1" strike="noStrike">
                <a:solidFill>
                  <a:srgbClr val="000000"/>
                </a:solidFill>
                <a:latin typeface="Calibri"/>
              </a:rPr>
              <a:t>The Angular router is a core part of the Angular platform. It enables developers to build Single Page Applications with multiple views and allow navigation between these views.</a:t>
            </a:r>
            <a:endParaRPr b="0" lang="en-IN" sz="2400" spc="-1" strike="noStrike">
              <a:latin typeface="Arial"/>
            </a:endParaRPr>
          </a:p>
          <a:p>
            <a:pPr>
              <a:lnSpc>
                <a:spcPct val="100000"/>
              </a:lnSpc>
              <a:spcBef>
                <a:spcPts val="479"/>
              </a:spcBef>
              <a:buNone/>
            </a:pP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PlaceHolder 1"/>
          <p:cNvSpPr>
            <a:spLocks noGrp="1"/>
          </p:cNvSpPr>
          <p:nvPr>
            <p:ph/>
          </p:nvPr>
        </p:nvSpPr>
        <p:spPr>
          <a:xfrm>
            <a:off x="457200" y="189000"/>
            <a:ext cx="8226000" cy="59335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Router</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The Angular Router is an object that enables navigation from one component to the next component as users perform application tasks like clicking on menus links, buttons or clicking on back/forward button on the browser. We can access the router object and use its methods like navigate() or navigateByUrl(), to navigate to a route</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Route</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Route tells the Angular Router which view to display when a user clicks a link or pastes a URL into the browser address bar. Every Route consists of a path and a component it is mapped to. The Router object parses and builds the final URL using the Route</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Routes</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Routes is an array of Route objects our application supports</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RouterOutlet</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The outerOutlet is a directive (&lt;router-outlet&gt;) that serves as a placeholder, where the Router should display the view</a:t>
            </a:r>
            <a:endParaRPr b="0" lang="en-IN" sz="2000" spc="-1" strike="noStrike">
              <a:latin typeface="Arial"/>
            </a:endParaRPr>
          </a:p>
          <a:p>
            <a:pPr>
              <a:lnSpc>
                <a:spcPct val="100000"/>
              </a:lnSpc>
              <a:spcBef>
                <a:spcPts val="400"/>
              </a:spcBef>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PlaceHolder 1"/>
          <p:cNvSpPr>
            <a:spLocks noGrp="1"/>
          </p:cNvSpPr>
          <p:nvPr>
            <p:ph/>
          </p:nvPr>
        </p:nvSpPr>
        <p:spPr>
          <a:xfrm>
            <a:off x="457200" y="189000"/>
            <a:ext cx="8226000" cy="59335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RouterLink</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The RouterLink is a directive that binds the HTML element to a Route. Clicking on the HTML element, which is bound to a RouterLink, will result in navigation to the Route. The RouterLink may contain parameters to be passed to the route’s component.</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RouterLinkActive</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RouterLinkActive is a directive for adding or removing classes from an HTML element that is bound to a RouterLink. Using this directive, we can toggle CSS classes for active RouterLinks based on the current RouterState</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ActivatedRoute</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The ActivatedRoute is an object that represents the currently activated route associated with the loaded Component.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Navigation</a:t>
            </a:r>
            <a:endParaRPr b="0" lang="en-IN" sz="4400" spc="-1" strike="noStrike">
              <a:latin typeface="Arial"/>
            </a:endParaRPr>
          </a:p>
        </p:txBody>
      </p:sp>
      <p:sp>
        <p:nvSpPr>
          <p:cNvPr id="695"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IN" sz="2400" spc="-1" strike="noStrike">
                <a:solidFill>
                  <a:srgbClr val="000000"/>
                </a:solidFill>
                <a:latin typeface="Calibri"/>
              </a:rPr>
              <a:t>Navigation is one of the important aspect in a web application. Even though a single page application (SPA) does not have multiple page concept, it does moves from one view  to another view  Providing clear and understandable navigation elements decides the success of an application.</a:t>
            </a:r>
            <a:endParaRPr b="0" lang="en-IN" sz="2400" spc="-1" strike="noStrike">
              <a:latin typeface="Arial"/>
            </a:endParaRPr>
          </a:p>
          <a:p>
            <a:pPr marL="343080" indent="-343080">
              <a:lnSpc>
                <a:spcPct val="100000"/>
              </a:lnSpc>
              <a:spcBef>
                <a:spcPts val="479"/>
              </a:spcBef>
              <a:buClr>
                <a:srgbClr val="000000"/>
              </a:buClr>
              <a:buFont typeface="Arial"/>
              <a:buChar char="•"/>
            </a:pPr>
            <a:r>
              <a:rPr b="0" lang="en-IN" sz="2400" spc="-1" strike="noStrike">
                <a:solidFill>
                  <a:srgbClr val="000000"/>
                </a:solidFill>
                <a:latin typeface="Calibri"/>
              </a:rPr>
              <a:t>Angular provides extensive set of navigation feature to accommodate simple scenario to complex scenario. The process of defining navigation element and the corresponding view is called </a:t>
            </a:r>
            <a:r>
              <a:rPr b="1" lang="en-IN" sz="2400" spc="-1" strike="noStrike">
                <a:solidFill>
                  <a:srgbClr val="000000"/>
                </a:solidFill>
                <a:latin typeface="Calibri"/>
              </a:rPr>
              <a:t>Routing</a:t>
            </a:r>
            <a:r>
              <a:rPr b="0" lang="en-IN" sz="2400" spc="-1" strike="noStrike">
                <a:solidFill>
                  <a:srgbClr val="000000"/>
                </a:solidFill>
                <a:latin typeface="Calibri"/>
              </a:rPr>
              <a:t>. Angular provides a separate module, </a:t>
            </a:r>
            <a:r>
              <a:rPr b="1" lang="en-IN" sz="2400" spc="-1" strike="noStrike">
                <a:solidFill>
                  <a:srgbClr val="000000"/>
                </a:solidFill>
                <a:latin typeface="Calibri"/>
              </a:rPr>
              <a:t>RouterModule</a:t>
            </a:r>
            <a:r>
              <a:rPr b="0" lang="en-IN" sz="2400" spc="-1" strike="noStrike">
                <a:solidFill>
                  <a:srgbClr val="000000"/>
                </a:solidFill>
                <a:latin typeface="Calibri"/>
              </a:rPr>
              <a:t> to set up the navigation in the Angular application. </a:t>
            </a:r>
            <a:endParaRPr b="0" lang="en-IN" sz="2400" spc="-1" strike="noStrike">
              <a:latin typeface="Arial"/>
            </a:endParaRPr>
          </a:p>
          <a:p>
            <a:pPr>
              <a:lnSpc>
                <a:spcPct val="100000"/>
              </a:lnSpc>
              <a:spcBef>
                <a:spcPts val="479"/>
              </a:spcBef>
              <a:buNone/>
            </a:pP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Installing angular</a:t>
            </a:r>
            <a:endParaRPr b="0" lang="en-IN" sz="4400" spc="-1" strike="noStrike">
              <a:latin typeface="Arial"/>
            </a:endParaRPr>
          </a:p>
        </p:txBody>
      </p:sp>
      <p:sp>
        <p:nvSpPr>
          <p:cNvPr id="169"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From the command prompt, give the command</a:t>
            </a:r>
            <a:endParaRPr b="0" lang="en-IN" sz="2000" spc="-1" strike="noStrike">
              <a:latin typeface="Arial"/>
            </a:endParaRPr>
          </a:p>
          <a:p>
            <a:pPr>
              <a:lnSpc>
                <a:spcPct val="100000"/>
              </a:lnSpc>
              <a:spcBef>
                <a:spcPts val="400"/>
              </a:spcBef>
              <a:buNone/>
              <a:tabLst>
                <a:tab algn="l" pos="0"/>
              </a:tabLst>
            </a:pPr>
            <a:r>
              <a:rPr b="0" lang="en-IN" sz="2000" spc="-1" strike="noStrike">
                <a:solidFill>
                  <a:srgbClr val="000000"/>
                </a:solidFill>
                <a:latin typeface="Calibri"/>
              </a:rPr>
              <a:t>        </a:t>
            </a:r>
            <a:r>
              <a:rPr b="0" lang="en-IN" sz="2000" spc="-1" strike="noStrike">
                <a:solidFill>
                  <a:srgbClr val="000000"/>
                </a:solidFill>
                <a:latin typeface="Calibri"/>
              </a:rPr>
              <a:t>npm install –g @angular/cli</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p:txBody>
      </p:sp>
      <p:pic>
        <p:nvPicPr>
          <p:cNvPr id="170" name="Picture 4" descr=""/>
          <p:cNvPicPr/>
          <p:nvPr/>
        </p:nvPicPr>
        <p:blipFill>
          <a:blip r:embed="rId1"/>
          <a:stretch/>
        </p:blipFill>
        <p:spPr>
          <a:xfrm>
            <a:off x="250920" y="2637000"/>
            <a:ext cx="8313480" cy="3139560"/>
          </a:xfrm>
          <a:prstGeom prst="rect">
            <a:avLst/>
          </a:prstGeom>
          <a:ln w="0">
            <a:noFill/>
          </a:ln>
        </p:spPr>
      </p:pic>
    </p:spTree>
  </p:cSld>
  <mc:AlternateContent>
    <mc:Choice Requires="p14">
      <p:transition spd="slow" p14:dur="2000"/>
    </mc:Choice>
    <mc:Fallback>
      <p:transition spd="slow"/>
    </mc:Fallback>
  </mc:AlternateContent>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URL Entry</a:t>
            </a:r>
            <a:endParaRPr b="0" lang="en-IN" sz="4400" spc="-1" strike="noStrike">
              <a:latin typeface="Arial"/>
            </a:endParaRPr>
          </a:p>
        </p:txBody>
      </p:sp>
      <p:sp>
        <p:nvSpPr>
          <p:cNvPr id="697"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A router will have the links and when a link is clicked on, it will choose a path and that path is pointed by a component.  That means when a link is clicked on control is routed to a specific component.</a:t>
            </a:r>
            <a:endParaRPr b="0" lang="en-IN" sz="2000" spc="-1" strike="noStrike">
              <a:latin typeface="Arial"/>
            </a:endParaRPr>
          </a:p>
          <a:p>
            <a:pPr>
              <a:lnSpc>
                <a:spcPct val="100000"/>
              </a:lnSpc>
              <a:spcBef>
                <a:spcPts val="400"/>
              </a:spcBef>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8"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Creating the router</a:t>
            </a:r>
            <a:endParaRPr b="0" lang="en-IN" sz="4400" spc="-1" strike="noStrike">
              <a:latin typeface="Arial"/>
            </a:endParaRPr>
          </a:p>
        </p:txBody>
      </p:sp>
      <p:sp>
        <p:nvSpPr>
          <p:cNvPr id="699"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Generate the required components as in (a) About (b)Contact Us (c) Products (d)  NoPageFound.  </a:t>
            </a:r>
            <a:r>
              <a:rPr b="0" lang="en-US" sz="2000" spc="-1" strike="noStrike">
                <a:solidFill>
                  <a:srgbClr val="000000"/>
                </a:solidFill>
                <a:latin typeface="Wingdings"/>
              </a:rPr>
              <a:t></a:t>
            </a:r>
            <a:r>
              <a:rPr b="0" lang="en-US" sz="2000" spc="-1" strike="noStrike">
                <a:solidFill>
                  <a:srgbClr val="000000"/>
                </a:solidFill>
                <a:latin typeface="Calibri"/>
              </a:rPr>
              <a:t> use ng g c for all these components.</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Add in app-routing-module.ts</a:t>
            </a:r>
            <a:endParaRPr b="0" lang="en-IN" sz="2000" spc="-1" strike="noStrike">
              <a:latin typeface="Arial"/>
            </a:endParaRPr>
          </a:p>
          <a:p>
            <a:pPr>
              <a:lnSpc>
                <a:spcPct val="100000"/>
              </a:lnSpc>
              <a:spcBef>
                <a:spcPts val="400"/>
              </a:spcBef>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Add entries in app-routing.module.ts</a:t>
            </a:r>
            <a:endParaRPr b="0" lang="en-IN" sz="4400" spc="-1" strike="noStrike">
              <a:latin typeface="Arial"/>
            </a:endParaRPr>
          </a:p>
        </p:txBody>
      </p:sp>
      <p:sp>
        <p:nvSpPr>
          <p:cNvPr id="701"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Add path entries to app-routing.modules.ts and right now, ignore canActivate.  This is for canActivate Guard.  Exports is exporting this router for the whole application.</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702" name="Picture 2" descr=""/>
          <p:cNvPicPr/>
          <p:nvPr/>
        </p:nvPicPr>
        <p:blipFill>
          <a:blip r:embed="rId1"/>
          <a:stretch/>
        </p:blipFill>
        <p:spPr>
          <a:xfrm>
            <a:off x="900000" y="2637000"/>
            <a:ext cx="5917680" cy="4333320"/>
          </a:xfrm>
          <a:prstGeom prst="rect">
            <a:avLst/>
          </a:prstGeom>
          <a:ln w="0">
            <a:noFill/>
          </a:ln>
        </p:spPr>
      </p:pic>
    </p:spTree>
  </p:cSld>
  <mc:AlternateContent>
    <mc:Choice Requires="p14">
      <p:transition spd="slow" p14:dur="2000"/>
    </mc:Choice>
    <mc:Fallback>
      <p:transition spd="slow"/>
    </mc:Fallback>
  </mc:AlternateContent>
</p:sld>
</file>

<file path=ppt/slides/slide2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Code to app the router links in app.component.html</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704" name="Picture 2" descr=""/>
          <p:cNvPicPr/>
          <p:nvPr/>
        </p:nvPicPr>
        <p:blipFill>
          <a:blip r:embed="rId1"/>
          <a:stretch/>
        </p:blipFill>
        <p:spPr>
          <a:xfrm>
            <a:off x="185760" y="620640"/>
            <a:ext cx="7830720" cy="4041360"/>
          </a:xfrm>
          <a:prstGeom prst="rect">
            <a:avLst/>
          </a:prstGeom>
          <a:ln w="0">
            <a:noFill/>
          </a:ln>
        </p:spPr>
      </p:pic>
      <p:pic>
        <p:nvPicPr>
          <p:cNvPr id="705" name="Picture 3" descr=""/>
          <p:cNvPicPr/>
          <p:nvPr/>
        </p:nvPicPr>
        <p:blipFill>
          <a:blip r:embed="rId2"/>
          <a:stretch/>
        </p:blipFill>
        <p:spPr>
          <a:xfrm>
            <a:off x="57240" y="4508640"/>
            <a:ext cx="8089560" cy="2410920"/>
          </a:xfrm>
          <a:prstGeom prst="rect">
            <a:avLst/>
          </a:prstGeom>
          <a:ln w="0">
            <a:noFill/>
          </a:ln>
        </p:spPr>
      </p:pic>
    </p:spTree>
  </p:cSld>
  <mc:AlternateContent>
    <mc:Choice Requires="p14">
      <p:transition spd="slow" p14:dur="2000"/>
    </mc:Choice>
    <mc:Fallback>
      <p:transition spd="slow"/>
    </mc:Fallback>
  </mc:AlternateContent>
</p:sld>
</file>

<file path=ppt/slides/slide2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Code in app.component.ts</a:t>
            </a:r>
            <a:endParaRPr b="0" lang="en-IN" sz="2000" spc="-1" strike="noStrike">
              <a:latin typeface="Arial"/>
            </a:endParaRPr>
          </a:p>
        </p:txBody>
      </p:sp>
      <p:pic>
        <p:nvPicPr>
          <p:cNvPr id="707" name="Picture 2" descr=""/>
          <p:cNvPicPr/>
          <p:nvPr/>
        </p:nvPicPr>
        <p:blipFill>
          <a:blip r:embed="rId1"/>
          <a:stretch/>
        </p:blipFill>
        <p:spPr>
          <a:xfrm>
            <a:off x="-108000" y="981000"/>
            <a:ext cx="9788040" cy="3781080"/>
          </a:xfrm>
          <a:prstGeom prst="rect">
            <a:avLst/>
          </a:prstGeom>
          <a:ln w="0">
            <a:noFill/>
          </a:ln>
        </p:spPr>
      </p:pic>
    </p:spTree>
  </p:cSld>
  <mc:AlternateContent>
    <mc:Choice Requires="p14">
      <p:transition spd="slow" p14:dur="2000"/>
    </mc:Choice>
    <mc:Fallback>
      <p:transition spd="slow"/>
    </mc:Fallback>
  </mc:AlternateContent>
</p:sld>
</file>

<file path=ppt/slides/slide2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Code in ProductService.ts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709" name="Picture 2" descr=""/>
          <p:cNvPicPr/>
          <p:nvPr/>
        </p:nvPicPr>
        <p:blipFill>
          <a:blip r:embed="rId1"/>
          <a:stretch/>
        </p:blipFill>
        <p:spPr>
          <a:xfrm>
            <a:off x="611280" y="765000"/>
            <a:ext cx="7419600" cy="4269960"/>
          </a:xfrm>
          <a:prstGeom prst="rect">
            <a:avLst/>
          </a:prstGeom>
          <a:ln w="0">
            <a:noFill/>
          </a:ln>
        </p:spPr>
      </p:pic>
    </p:spTree>
  </p:cSld>
  <mc:AlternateContent>
    <mc:Choice Requires="p14">
      <p:transition spd="slow" p14:dur="2000"/>
    </mc:Choice>
    <mc:Fallback>
      <p:transition spd="slow"/>
    </mc:Fallback>
  </mc:AlternateContent>
</p:sld>
</file>

<file path=ppt/slides/slide2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0"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Code in product.component.ts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711" name="Picture 2" descr=""/>
          <p:cNvPicPr/>
          <p:nvPr/>
        </p:nvPicPr>
        <p:blipFill>
          <a:blip r:embed="rId1"/>
          <a:stretch/>
        </p:blipFill>
        <p:spPr>
          <a:xfrm>
            <a:off x="468360" y="549360"/>
            <a:ext cx="7592760" cy="4281120"/>
          </a:xfrm>
          <a:prstGeom prst="rect">
            <a:avLst/>
          </a:prstGeom>
          <a:ln w="0">
            <a:noFill/>
          </a:ln>
        </p:spPr>
      </p:pic>
    </p:spTree>
  </p:cSld>
  <mc:AlternateContent>
    <mc:Choice Requires="p14">
      <p:transition spd="slow" p14:dur="2000"/>
    </mc:Choice>
    <mc:Fallback>
      <p:transition spd="slow"/>
    </mc:Fallback>
  </mc:AlternateContent>
</p:sld>
</file>

<file path=ppt/slides/slide2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Code in product.component.ts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713" name="Picture 2" descr=""/>
          <p:cNvPicPr/>
          <p:nvPr/>
        </p:nvPicPr>
        <p:blipFill>
          <a:blip r:embed="rId1"/>
          <a:stretch/>
        </p:blipFill>
        <p:spPr>
          <a:xfrm>
            <a:off x="216000" y="831960"/>
            <a:ext cx="8708760" cy="5190840"/>
          </a:xfrm>
          <a:prstGeom prst="rect">
            <a:avLst/>
          </a:prstGeom>
          <a:ln w="0">
            <a:noFill/>
          </a:ln>
        </p:spPr>
      </p:pic>
    </p:spTree>
  </p:cSld>
  <mc:AlternateContent>
    <mc:Choice Requires="p14">
      <p:transition spd="slow" p14:dur="2000"/>
    </mc:Choice>
    <mc:Fallback>
      <p:transition spd="slow"/>
    </mc:Fallback>
  </mc:AlternateContent>
</p:sld>
</file>

<file path=ppt/slides/slide2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Code in product.component.ts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715" name="Picture 2" descr=""/>
          <p:cNvPicPr/>
          <p:nvPr/>
        </p:nvPicPr>
        <p:blipFill>
          <a:blip r:embed="rId1"/>
          <a:stretch/>
        </p:blipFill>
        <p:spPr>
          <a:xfrm>
            <a:off x="684360" y="692280"/>
            <a:ext cx="5892480" cy="3577680"/>
          </a:xfrm>
          <a:prstGeom prst="rect">
            <a:avLst/>
          </a:prstGeom>
          <a:ln w="0">
            <a:noFill/>
          </a:ln>
        </p:spPr>
      </p:pic>
    </p:spTree>
  </p:cSld>
  <mc:AlternateContent>
    <mc:Choice Requires="p14">
      <p:transition spd="slow" p14:dur="2000"/>
    </mc:Choice>
    <mc:Fallback>
      <p:transition spd="slow"/>
    </mc:Fallback>
  </mc:AlternateContent>
</p:sld>
</file>

<file path=ppt/slides/slide2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6"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Code in product.component.html</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717" name="Picture 2" descr=""/>
          <p:cNvPicPr/>
          <p:nvPr/>
        </p:nvPicPr>
        <p:blipFill>
          <a:blip r:embed="rId1"/>
          <a:stretch/>
        </p:blipFill>
        <p:spPr>
          <a:xfrm>
            <a:off x="704880" y="1155600"/>
            <a:ext cx="7730640" cy="45428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Check angular version.</a:t>
            </a:r>
            <a:endParaRPr b="0" lang="en-IN" sz="4400" spc="-1" strike="noStrike">
              <a:latin typeface="Arial"/>
            </a:endParaRPr>
          </a:p>
        </p:txBody>
      </p:sp>
      <p:sp>
        <p:nvSpPr>
          <p:cNvPr id="172" name="PlaceHolder 2"/>
          <p:cNvSpPr>
            <a:spLocks noGrp="1"/>
          </p:cNvSpPr>
          <p:nvPr>
            <p:ph/>
          </p:nvPr>
        </p:nvSpPr>
        <p:spPr>
          <a:xfrm>
            <a:off x="412200" y="141588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From the command prompt, give the command</a:t>
            </a:r>
            <a:endParaRPr b="0" lang="en-IN" sz="2000" spc="-1" strike="noStrike">
              <a:latin typeface="Arial"/>
            </a:endParaRPr>
          </a:p>
          <a:p>
            <a:pPr>
              <a:lnSpc>
                <a:spcPct val="100000"/>
              </a:lnSpc>
              <a:spcBef>
                <a:spcPts val="400"/>
              </a:spcBef>
              <a:buNone/>
              <a:tabLst>
                <a:tab algn="l" pos="0"/>
              </a:tabLst>
            </a:pPr>
            <a:r>
              <a:rPr b="0" lang="en-IN" sz="2000" spc="-1" strike="noStrike">
                <a:solidFill>
                  <a:srgbClr val="000000"/>
                </a:solidFill>
                <a:latin typeface="Calibri"/>
              </a:rPr>
              <a:t>        </a:t>
            </a:r>
            <a:r>
              <a:rPr b="0" lang="en-IN" sz="2000" spc="-1" strike="noStrike">
                <a:solidFill>
                  <a:srgbClr val="000000"/>
                </a:solidFill>
                <a:latin typeface="Calibri"/>
              </a:rPr>
              <a:t>Ng version</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p:txBody>
      </p:sp>
      <p:pic>
        <p:nvPicPr>
          <p:cNvPr id="173" name="" descr=""/>
          <p:cNvPicPr/>
          <p:nvPr/>
        </p:nvPicPr>
        <p:blipFill>
          <a:blip r:embed="rId1"/>
          <a:stretch/>
        </p:blipFill>
        <p:spPr>
          <a:xfrm>
            <a:off x="412200" y="2700000"/>
            <a:ext cx="5088960" cy="3862080"/>
          </a:xfrm>
          <a:prstGeom prst="rect">
            <a:avLst/>
          </a:prstGeom>
          <a:ln w="0">
            <a:noFill/>
          </a:ln>
        </p:spPr>
      </p:pic>
    </p:spTree>
  </p:cSld>
  <mc:AlternateContent>
    <mc:Choice Requires="p14">
      <p:transition spd="slow" p14:dur="2000"/>
    </mc:Choice>
    <mc:Fallback>
      <p:transition spd="slow"/>
    </mc:Fallback>
  </mc:AlternateContent>
</p:sld>
</file>

<file path=ppt/slides/slide2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Create No Page Found component and have the following code in nopagefound.component.html.  It will be called when the given URL in the browser is not part of given routes in app-routes.component.ts</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719" name="Picture 2" descr=""/>
          <p:cNvPicPr/>
          <p:nvPr/>
        </p:nvPicPr>
        <p:blipFill>
          <a:blip r:embed="rId1"/>
          <a:stretch/>
        </p:blipFill>
        <p:spPr>
          <a:xfrm>
            <a:off x="720720" y="1197000"/>
            <a:ext cx="7698960" cy="2707920"/>
          </a:xfrm>
          <a:prstGeom prst="rect">
            <a:avLst/>
          </a:prstGeom>
          <a:ln w="0">
            <a:noFill/>
          </a:ln>
        </p:spPr>
      </p:pic>
    </p:spTree>
  </p:cSld>
  <mc:AlternateContent>
    <mc:Choice Requires="p14">
      <p:transition spd="slow" p14:dur="2000"/>
    </mc:Choice>
    <mc:Fallback>
      <p:transition spd="slow"/>
    </mc:Fallback>
  </mc:AlternateContent>
</p:sld>
</file>

<file path=ppt/slides/slide2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For Query params, create a component users-display and add the following code.  In query params, we can send any number of params and if there are 5 params defined, we can send 2 or 3 or 4 or 5.  For the sent params, data will go for the rest undefined will be there. </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721" name="Picture 2" descr=""/>
          <p:cNvPicPr/>
          <p:nvPr/>
        </p:nvPicPr>
        <p:blipFill>
          <a:blip r:embed="rId1"/>
          <a:stretch/>
        </p:blipFill>
        <p:spPr>
          <a:xfrm>
            <a:off x="539640" y="1700280"/>
            <a:ext cx="7470360" cy="4377960"/>
          </a:xfrm>
          <a:prstGeom prst="rect">
            <a:avLst/>
          </a:prstGeom>
          <a:ln w="0">
            <a:noFill/>
          </a:ln>
        </p:spPr>
      </p:pic>
    </p:spTree>
  </p:cSld>
  <mc:AlternateContent>
    <mc:Choice Requires="p14">
      <p:transition spd="slow" p14:dur="2000"/>
    </mc:Choice>
    <mc:Fallback>
      <p:transition spd="slow"/>
    </mc:Fallback>
  </mc:AlternateContent>
</p:sld>
</file>

<file path=ppt/slides/slide2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Create a service named AuthenticationService (ng g service AuthicationService).  This will check whether the user has given the right user id and password or not.</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723" name="Picture 2" descr=""/>
          <p:cNvPicPr/>
          <p:nvPr/>
        </p:nvPicPr>
        <p:blipFill>
          <a:blip r:embed="rId1"/>
          <a:stretch/>
        </p:blipFill>
        <p:spPr>
          <a:xfrm>
            <a:off x="216000" y="1441440"/>
            <a:ext cx="8708760" cy="3971520"/>
          </a:xfrm>
          <a:prstGeom prst="rect">
            <a:avLst/>
          </a:prstGeom>
          <a:ln w="0">
            <a:noFill/>
          </a:ln>
        </p:spPr>
      </p:pic>
    </p:spTree>
  </p:cSld>
  <mc:AlternateContent>
    <mc:Choice Requires="p14">
      <p:transition spd="slow" p14:dur="2000"/>
    </mc:Choice>
    <mc:Fallback>
      <p:transition spd="slow"/>
    </mc:Fallback>
  </mc:AlternateContent>
</p:sld>
</file>

<file path=ppt/slides/slide2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Create AuthGuardService by ng g service AuthGuard.</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Add the following code in authguard.service.ts</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725" name="Picture 3" descr=""/>
          <p:cNvPicPr/>
          <p:nvPr/>
        </p:nvPicPr>
        <p:blipFill>
          <a:blip r:embed="rId1"/>
          <a:stretch/>
        </p:blipFill>
        <p:spPr>
          <a:xfrm>
            <a:off x="0" y="1557360"/>
            <a:ext cx="9194400" cy="4760640"/>
          </a:xfrm>
          <a:prstGeom prst="rect">
            <a:avLst/>
          </a:prstGeom>
          <a:ln w="0">
            <a:noFill/>
          </a:ln>
        </p:spPr>
      </p:pic>
    </p:spTree>
  </p:cSld>
  <mc:AlternateContent>
    <mc:Choice Requires="p14">
      <p:transition spd="slow" p14:dur="2000"/>
    </mc:Choice>
    <mc:Fallback>
      <p:transition spd="slow"/>
    </mc:Fallback>
  </mc:AlternateContent>
</p:sld>
</file>

<file path=ppt/slides/slide2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Output</a:t>
            </a:r>
            <a:endParaRPr b="0" lang="en-IN" sz="4400" spc="-1" strike="noStrike">
              <a:latin typeface="Arial"/>
            </a:endParaRPr>
          </a:p>
        </p:txBody>
      </p:sp>
      <p:pic>
        <p:nvPicPr>
          <p:cNvPr id="727" name="Picture 2" descr=""/>
          <p:cNvPicPr/>
          <p:nvPr/>
        </p:nvPicPr>
        <p:blipFill>
          <a:blip r:embed="rId1"/>
          <a:stretch/>
        </p:blipFill>
        <p:spPr>
          <a:xfrm>
            <a:off x="198360" y="2421000"/>
            <a:ext cx="8743680" cy="3308040"/>
          </a:xfrm>
          <a:prstGeom prst="rect">
            <a:avLst/>
          </a:prstGeom>
          <a:ln w="0">
            <a:noFill/>
          </a:ln>
        </p:spPr>
      </p:pic>
    </p:spTree>
  </p:cSld>
  <mc:AlternateContent>
    <mc:Choice Requires="p14">
      <p:transition spd="slow" p14:dur="2000"/>
    </mc:Choice>
    <mc:Fallback>
      <p:transition spd="slow"/>
    </mc:Fallback>
  </mc:AlternateContent>
</p:sld>
</file>

<file path=ppt/slides/slide2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PlaceHolder 1"/>
          <p:cNvSpPr>
            <a:spLocks noGrp="1"/>
          </p:cNvSpPr>
          <p:nvPr>
            <p:ph type="title"/>
          </p:nvPr>
        </p:nvSpPr>
        <p:spPr>
          <a:xfrm>
            <a:off x="457200" y="-24120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Other guards.</a:t>
            </a:r>
            <a:endParaRPr b="0" lang="en-IN" sz="4400" spc="-1" strike="noStrike">
              <a:latin typeface="Arial"/>
            </a:endParaRPr>
          </a:p>
        </p:txBody>
      </p:sp>
      <p:sp>
        <p:nvSpPr>
          <p:cNvPr id="729" name=""/>
          <p:cNvSpPr/>
          <p:nvPr/>
        </p:nvSpPr>
        <p:spPr>
          <a:xfrm>
            <a:off x="180000" y="715680"/>
            <a:ext cx="8954280" cy="6197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solidFill>
                  <a:srgbClr val="000000"/>
                </a:solidFill>
                <a:latin typeface="Calibri"/>
                <a:ea typeface="DejaVu Sans"/>
              </a:rPr>
              <a:t>Other route guards other than CanActivate are :</a:t>
            </a:r>
            <a:endParaRPr b="0" lang="en-IN" sz="2000" spc="-1" strike="noStrike">
              <a:latin typeface="Arial"/>
            </a:endParaRPr>
          </a:p>
          <a:p>
            <a:pPr>
              <a:lnSpc>
                <a:spcPct val="100000"/>
              </a:lnSpc>
              <a:buNone/>
            </a:pPr>
            <a:r>
              <a:rPr b="0" lang="en-US" sz="2000" spc="-1" strike="noStrike">
                <a:solidFill>
                  <a:srgbClr val="000000"/>
                </a:solidFill>
                <a:latin typeface="Calibri"/>
                <a:ea typeface="DejaVu Sans"/>
              </a:rPr>
              <a:t>1. CanActivateChild</a:t>
            </a:r>
            <a:endParaRPr b="0" lang="en-IN" sz="2000" spc="-1" strike="noStrike">
              <a:latin typeface="Arial"/>
            </a:endParaRPr>
          </a:p>
          <a:p>
            <a:pPr>
              <a:lnSpc>
                <a:spcPct val="100000"/>
              </a:lnSpc>
              <a:buNone/>
            </a:pPr>
            <a:r>
              <a:rPr b="0" lang="en-US" sz="2000" spc="-1" strike="noStrike">
                <a:solidFill>
                  <a:srgbClr val="000000"/>
                </a:solidFill>
                <a:latin typeface="Calibri"/>
                <a:ea typeface="DejaVu Sans"/>
              </a:rPr>
              <a:t>2. CanDeactivate</a:t>
            </a:r>
            <a:endParaRPr b="0" lang="en-IN" sz="2000" spc="-1" strike="noStrike">
              <a:latin typeface="Arial"/>
            </a:endParaRPr>
          </a:p>
          <a:p>
            <a:pPr>
              <a:lnSpc>
                <a:spcPct val="100000"/>
              </a:lnSpc>
              <a:buNone/>
            </a:pPr>
            <a:r>
              <a:rPr b="0" lang="en-US" sz="2000" spc="-1" strike="noStrike">
                <a:solidFill>
                  <a:srgbClr val="000000"/>
                </a:solidFill>
                <a:latin typeface="Calibri"/>
                <a:ea typeface="DejaVu Sans"/>
              </a:rPr>
              <a:t>3. CanLoad</a:t>
            </a:r>
            <a:endParaRPr b="0" lang="en-IN" sz="2000" spc="-1" strike="noStrike">
              <a:latin typeface="Arial"/>
            </a:endParaRPr>
          </a:p>
          <a:p>
            <a:pPr>
              <a:lnSpc>
                <a:spcPct val="100000"/>
              </a:lnSpc>
              <a:buNone/>
            </a:pPr>
            <a:r>
              <a:rPr b="0" lang="en-US" sz="2000" spc="-1" strike="noStrike">
                <a:solidFill>
                  <a:srgbClr val="000000"/>
                </a:solidFill>
                <a:latin typeface="Calibri"/>
                <a:ea typeface="DejaVu Sans"/>
              </a:rPr>
              <a:t>4. Resolver.</a:t>
            </a:r>
            <a:endParaRPr b="0" lang="en-IN" sz="2000" spc="-1" strike="noStrike">
              <a:latin typeface="Arial"/>
            </a:endParaRPr>
          </a:p>
          <a:p>
            <a:pPr>
              <a:lnSpc>
                <a:spcPct val="100000"/>
              </a:lnSpc>
              <a:buNone/>
            </a:pPr>
            <a:endParaRPr b="0" lang="en-IN" sz="2000" spc="-1" strike="noStrike">
              <a:latin typeface="Arial"/>
            </a:endParaRPr>
          </a:p>
          <a:p>
            <a:pPr>
              <a:lnSpc>
                <a:spcPct val="100000"/>
              </a:lnSpc>
              <a:buNone/>
            </a:pPr>
            <a:r>
              <a:rPr b="1" lang="en-US" sz="2000" spc="-1" strike="noStrike">
                <a:solidFill>
                  <a:srgbClr val="000000"/>
                </a:solidFill>
                <a:latin typeface="Calibri"/>
                <a:ea typeface="DejaVu Sans"/>
              </a:rPr>
              <a:t>CanActivateChild</a:t>
            </a:r>
            <a:r>
              <a:rPr b="0" lang="en-US" sz="2000" spc="-1" strike="noStrike">
                <a:solidFill>
                  <a:srgbClr val="000000"/>
                </a:solidFill>
                <a:latin typeface="Calibri"/>
                <a:ea typeface="DejaVu Sans"/>
              </a:rPr>
              <a:t> :  CanActivateChild is almost similar to CanActivate interface, the only difference is CanActivate is used to control the accessibility of the current route but CanActivateChild is used to prevent access to child routes of a given route, so by using this you don’t need to add canActive on each child route, in other words, you just need to add canActiveChild to parent route and it will work for child routes as well.</a:t>
            </a:r>
            <a:endParaRPr b="0" lang="en-IN" sz="2000" spc="-1" strike="noStrike">
              <a:latin typeface="Arial"/>
            </a:endParaRPr>
          </a:p>
          <a:p>
            <a:pPr>
              <a:lnSpc>
                <a:spcPct val="100000"/>
              </a:lnSpc>
              <a:buNone/>
            </a:pPr>
            <a:endParaRPr b="0" lang="en-IN" sz="2000" spc="-1" strike="noStrike">
              <a:latin typeface="Arial"/>
            </a:endParaRPr>
          </a:p>
          <a:p>
            <a:pPr>
              <a:lnSpc>
                <a:spcPct val="100000"/>
              </a:lnSpc>
              <a:buNone/>
            </a:pPr>
            <a:r>
              <a:rPr b="1" lang="en-US" sz="2000" spc="-1" strike="noStrike">
                <a:solidFill>
                  <a:srgbClr val="000000"/>
                </a:solidFill>
                <a:latin typeface="Calibri"/>
                <a:ea typeface="DejaVu Sans"/>
              </a:rPr>
              <a:t>CanDeactivate</a:t>
            </a:r>
            <a:r>
              <a:rPr b="0" lang="en-US" sz="2000" spc="-1" strike="noStrike">
                <a:solidFill>
                  <a:srgbClr val="000000"/>
                </a:solidFill>
                <a:latin typeface="Calibri"/>
                <a:ea typeface="DejaVu Sans"/>
              </a:rPr>
              <a:t> : CanDeactivate gives us a chance to decide if we really want to navigate away from a route. This can be very useful, if for example we want to prevent our users from losing unsaved changes when filling out a form and accidently clicking on a button to cancel the process.  The CanDeactivate guard also has access to the instance of the active component. With this we can take the user experience even to a higher level. Instead of asking an (unwanted) user confirmation every time, we can do this conditionally by checking if change were made. In the sample below the CanDeactivateComponent implements a methods hasChanges(). This returns a boolean value indicating if the components has detected any changes. This can be done by checking the dirty state of the form, keeping track of the previous model and compare it with the current one,  </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PlaceHolder 1"/>
          <p:cNvSpPr>
            <a:spLocks noGrp="1"/>
          </p:cNvSpPr>
          <p:nvPr>
            <p:ph type="title"/>
          </p:nvPr>
        </p:nvSpPr>
        <p:spPr>
          <a:xfrm>
            <a:off x="457200" y="-24120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CanDeavtivate</a:t>
            </a:r>
            <a:endParaRPr b="0" lang="en-IN" sz="4400" spc="-1" strike="noStrike">
              <a:latin typeface="Arial"/>
            </a:endParaRPr>
          </a:p>
        </p:txBody>
      </p:sp>
      <p:pic>
        <p:nvPicPr>
          <p:cNvPr id="731" name="" descr=""/>
          <p:cNvPicPr/>
          <p:nvPr/>
        </p:nvPicPr>
        <p:blipFill>
          <a:blip r:embed="rId1"/>
          <a:stretch/>
        </p:blipFill>
        <p:spPr>
          <a:xfrm>
            <a:off x="533160" y="1080000"/>
            <a:ext cx="7565040" cy="3099240"/>
          </a:xfrm>
          <a:prstGeom prst="rect">
            <a:avLst/>
          </a:prstGeom>
          <a:ln w="0">
            <a:noFill/>
          </a:ln>
        </p:spPr>
      </p:pic>
    </p:spTree>
  </p:cSld>
  <mc:AlternateContent>
    <mc:Choice Requires="p14">
      <p:transition spd="slow" p14:dur="2000"/>
    </mc:Choice>
    <mc:Fallback>
      <p:transition spd="slow"/>
    </mc:Fallback>
  </mc:AlternateContent>
</p:sld>
</file>

<file path=ppt/slides/slide2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PlaceHolder 1"/>
          <p:cNvSpPr>
            <a:spLocks noGrp="1"/>
          </p:cNvSpPr>
          <p:nvPr>
            <p:ph type="title"/>
          </p:nvPr>
        </p:nvSpPr>
        <p:spPr>
          <a:xfrm>
            <a:off x="457200" y="-24120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Other guards.</a:t>
            </a:r>
            <a:endParaRPr b="0" lang="en-IN" sz="4400" spc="-1" strike="noStrike">
              <a:latin typeface="Arial"/>
            </a:endParaRPr>
          </a:p>
        </p:txBody>
      </p:sp>
      <p:sp>
        <p:nvSpPr>
          <p:cNvPr id="733" name=""/>
          <p:cNvSpPr/>
          <p:nvPr/>
        </p:nvSpPr>
        <p:spPr>
          <a:xfrm>
            <a:off x="102600" y="1260000"/>
            <a:ext cx="8954280" cy="5578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n-IN" sz="1800" spc="-1" strike="noStrike">
              <a:latin typeface="Arial"/>
            </a:endParaRPr>
          </a:p>
          <a:p>
            <a:pPr>
              <a:lnSpc>
                <a:spcPct val="100000"/>
              </a:lnSpc>
              <a:buNone/>
            </a:pPr>
            <a:r>
              <a:rPr b="0" lang="en-US" sz="2000" spc="-1" strike="noStrike">
                <a:solidFill>
                  <a:srgbClr val="000000"/>
                </a:solidFill>
                <a:latin typeface="Calibri"/>
                <a:ea typeface="DejaVu Sans"/>
              </a:rPr>
              <a:t>4. </a:t>
            </a:r>
            <a:r>
              <a:rPr b="1" lang="en-US" sz="2000" spc="-1" strike="noStrike">
                <a:solidFill>
                  <a:srgbClr val="000000"/>
                </a:solidFill>
                <a:latin typeface="Calibri"/>
                <a:ea typeface="DejaVu Sans"/>
              </a:rPr>
              <a:t>CanLoad</a:t>
            </a:r>
            <a:r>
              <a:rPr b="0" lang="en-US" sz="2000" spc="-1" strike="noStrike">
                <a:solidFill>
                  <a:srgbClr val="000000"/>
                </a:solidFill>
                <a:latin typeface="Calibri"/>
                <a:ea typeface="DejaVu Sans"/>
              </a:rPr>
              <a:t> : Modules in angular can be loaded all at once or be lazy loaded . By default angular load all modules eagerly. To implement lazy loading we use loadChildren in route definition. The main advantage of lazy loading is that it reduces the loading time of application by downloading only the required modules.</a:t>
            </a:r>
            <a:endParaRPr b="0" lang="en-IN" sz="2000" spc="-1" strike="noStrike">
              <a:latin typeface="Arial"/>
            </a:endParaRPr>
          </a:p>
          <a:p>
            <a:pPr>
              <a:lnSpc>
                <a:spcPct val="100000"/>
              </a:lnSpc>
              <a:buNone/>
            </a:pPr>
            <a:endParaRPr b="0" lang="en-IN" sz="2000" spc="-1" strike="noStrike">
              <a:latin typeface="Arial"/>
            </a:endParaRPr>
          </a:p>
          <a:p>
            <a:pPr>
              <a:lnSpc>
                <a:spcPct val="100000"/>
              </a:lnSpc>
              <a:buNone/>
            </a:pPr>
            <a:r>
              <a:rPr b="0" lang="en-US" sz="2000" spc="-1" strike="noStrike">
                <a:solidFill>
                  <a:srgbClr val="000000"/>
                </a:solidFill>
                <a:latin typeface="Calibri"/>
                <a:ea typeface="DejaVu Sans"/>
              </a:rPr>
              <a:t>Now here if we want to prevent navigation of an unauthorized user we can use CanActivate Guard, that will do the job but also download the module. Now to control the navigation as well as prevent downloading of that module we can use CanLoad Guard.</a:t>
            </a:r>
            <a:endParaRPr b="0" lang="en-IN" sz="2000" spc="-1" strike="noStrike">
              <a:latin typeface="Arial"/>
            </a:endParaRPr>
          </a:p>
          <a:p>
            <a:pPr>
              <a:lnSpc>
                <a:spcPct val="100000"/>
              </a:lnSpc>
              <a:buNone/>
            </a:pPr>
            <a:endParaRPr b="0" lang="en-IN" sz="2000" spc="-1" strike="noStrike">
              <a:latin typeface="Arial"/>
            </a:endParaRPr>
          </a:p>
          <a:p>
            <a:pPr>
              <a:lnSpc>
                <a:spcPct val="100000"/>
              </a:lnSpc>
              <a:buNone/>
            </a:pPr>
            <a:r>
              <a:rPr b="1" lang="en-US" sz="2000" spc="-1" strike="noStrike">
                <a:solidFill>
                  <a:srgbClr val="000000"/>
                </a:solidFill>
                <a:latin typeface="Calibri"/>
                <a:ea typeface="DejaVu Sans"/>
              </a:rPr>
              <a:t>5. Resolve</a:t>
            </a:r>
            <a:r>
              <a:rPr b="0" lang="en-US" sz="2000" spc="-1" strike="noStrike">
                <a:solidFill>
                  <a:srgbClr val="000000"/>
                </a:solidFill>
                <a:latin typeface="Calibri"/>
                <a:ea typeface="DejaVu Sans"/>
              </a:rPr>
              <a:t> : Complex angular applications involve data communication between components, sometimes data is so heavy that it is not possible to pass data through query params. To handle this situation angular has provided Resolve Guard.</a:t>
            </a:r>
            <a:endParaRPr b="0" lang="en-IN" sz="2000" spc="-1" strike="noStrike">
              <a:latin typeface="Arial"/>
            </a:endParaRPr>
          </a:p>
          <a:p>
            <a:pPr>
              <a:lnSpc>
                <a:spcPct val="100000"/>
              </a:lnSpc>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Child routes.</a:t>
            </a:r>
            <a:endParaRPr b="0" lang="en-IN" sz="4400" spc="-1" strike="noStrike">
              <a:latin typeface="Arial"/>
            </a:endParaRPr>
          </a:p>
        </p:txBody>
      </p:sp>
      <p:sp>
        <p:nvSpPr>
          <p:cNvPr id="735"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Routes defined in the parent route is called a child route.</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Here it is siblings.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Here it is the child routes.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736" name="Picture 2" descr=""/>
          <p:cNvPicPr/>
          <p:nvPr/>
        </p:nvPicPr>
        <p:blipFill>
          <a:blip r:embed="rId1"/>
          <a:stretch/>
        </p:blipFill>
        <p:spPr>
          <a:xfrm>
            <a:off x="7007400" y="765000"/>
            <a:ext cx="2163240" cy="1364760"/>
          </a:xfrm>
          <a:prstGeom prst="rect">
            <a:avLst/>
          </a:prstGeom>
          <a:ln w="0">
            <a:noFill/>
          </a:ln>
        </p:spPr>
      </p:pic>
      <p:pic>
        <p:nvPicPr>
          <p:cNvPr id="737" name="Picture 3" descr=""/>
          <p:cNvPicPr/>
          <p:nvPr/>
        </p:nvPicPr>
        <p:blipFill>
          <a:blip r:embed="rId2"/>
          <a:stretch/>
        </p:blipFill>
        <p:spPr>
          <a:xfrm>
            <a:off x="684360" y="2492280"/>
            <a:ext cx="7988040" cy="1139400"/>
          </a:xfrm>
          <a:prstGeom prst="rect">
            <a:avLst/>
          </a:prstGeom>
          <a:ln w="0">
            <a:noFill/>
          </a:ln>
        </p:spPr>
      </p:pic>
      <p:pic>
        <p:nvPicPr>
          <p:cNvPr id="738" name="Picture 4" descr=""/>
          <p:cNvPicPr/>
          <p:nvPr/>
        </p:nvPicPr>
        <p:blipFill>
          <a:blip r:embed="rId3"/>
          <a:stretch/>
        </p:blipFill>
        <p:spPr>
          <a:xfrm>
            <a:off x="826920" y="4221000"/>
            <a:ext cx="7063920" cy="1329840"/>
          </a:xfrm>
          <a:prstGeom prst="rect">
            <a:avLst/>
          </a:prstGeom>
          <a:ln w="0">
            <a:noFill/>
          </a:ln>
        </p:spPr>
      </p:pic>
    </p:spTree>
  </p:cSld>
  <mc:AlternateContent>
    <mc:Choice Requires="p14">
      <p:transition spd="slow" p14:dur="2000"/>
    </mc:Choice>
    <mc:Fallback>
      <p:transition spd="slow"/>
    </mc:Fallback>
  </mc:AlternateContent>
</p:sld>
</file>

<file path=ppt/slides/slide2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PlaceHolder 1"/>
          <p:cNvSpPr>
            <a:spLocks noGrp="1"/>
          </p:cNvSpPr>
          <p:nvPr>
            <p:ph type="title"/>
          </p:nvPr>
        </p:nvSpPr>
        <p:spPr>
          <a:xfrm>
            <a:off x="457200" y="-36000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Child routes.</a:t>
            </a:r>
            <a:endParaRPr b="0" lang="en-IN" sz="4400" spc="-1" strike="noStrike">
              <a:latin typeface="Arial"/>
            </a:endParaRPr>
          </a:p>
        </p:txBody>
      </p:sp>
      <p:sp>
        <p:nvSpPr>
          <p:cNvPr id="740" name="PlaceHolder 2"/>
          <p:cNvSpPr>
            <a:spLocks noGrp="1"/>
          </p:cNvSpPr>
          <p:nvPr>
            <p:ph/>
          </p:nvPr>
        </p:nvSpPr>
        <p:spPr>
          <a:xfrm>
            <a:off x="540000" y="360000"/>
            <a:ext cx="8226000" cy="5962320"/>
          </a:xfrm>
          <a:prstGeom prst="rect">
            <a:avLst/>
          </a:prstGeom>
          <a:noFill/>
          <a:ln w="0">
            <a:noFill/>
          </a:ln>
        </p:spPr>
        <p:txBody>
          <a:bodyPr numCol="1" spcCol="0" lIns="90000" rIns="90000" tIns="45000" bIns="45000" anchor="t">
            <a:noAutofit/>
          </a:bodyPr>
          <a:p>
            <a:pPr>
              <a:lnSpc>
                <a:spcPct val="100000"/>
              </a:lnSpc>
              <a:spcBef>
                <a:spcPts val="400"/>
              </a:spcBef>
              <a:buNone/>
            </a:pPr>
            <a:r>
              <a:rPr b="1" i="1" lang="en-US" sz="2000" spc="-1" strike="noStrike" u="sng">
                <a:solidFill>
                  <a:srgbClr val="000000"/>
                </a:solidFill>
                <a:uFillTx/>
                <a:latin typeface="Calibri"/>
              </a:rPr>
              <a:t>Another example of child route… </a:t>
            </a:r>
            <a:endParaRPr b="0" lang="en-IN" sz="2000" spc="-1" strike="noStrike">
              <a:latin typeface="Arial"/>
            </a:endParaRPr>
          </a:p>
          <a:p>
            <a:pPr>
              <a:lnSpc>
                <a:spcPct val="100000"/>
              </a:lnSpc>
              <a:spcBef>
                <a:spcPts val="400"/>
              </a:spcBef>
              <a:buNone/>
            </a:pPr>
            <a:r>
              <a:rPr b="0" lang="en-US" sz="2000" spc="-1" strike="noStrike">
                <a:solidFill>
                  <a:srgbClr val="000000"/>
                </a:solidFill>
                <a:latin typeface="Calibri"/>
              </a:rPr>
              <a:t>Create two more components named </a:t>
            </a:r>
            <a:r>
              <a:rPr b="1" lang="en-US" sz="2000" spc="-1" strike="noStrike">
                <a:solidFill>
                  <a:srgbClr val="000000"/>
                </a:solidFill>
                <a:latin typeface="Calibri"/>
              </a:rPr>
              <a:t>DepositCashComponent</a:t>
            </a:r>
            <a:r>
              <a:rPr b="0" lang="en-US" sz="2000" spc="-1" strike="noStrike">
                <a:solidFill>
                  <a:srgbClr val="000000"/>
                </a:solidFill>
                <a:latin typeface="Calibri"/>
              </a:rPr>
              <a:t> and </a:t>
            </a:r>
            <a:r>
              <a:rPr b="1" lang="en-US" sz="2000" spc="-1" strike="noStrike">
                <a:solidFill>
                  <a:srgbClr val="000000"/>
                </a:solidFill>
                <a:latin typeface="Calibri"/>
              </a:rPr>
              <a:t>DepositChequeComponent</a:t>
            </a:r>
            <a:r>
              <a:rPr b="0" lang="en-US" sz="2000" spc="-1" strike="noStrike">
                <a:solidFill>
                  <a:srgbClr val="000000"/>
                </a:solidFill>
                <a:latin typeface="Calibri"/>
              </a:rPr>
              <a:t>.</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Define them as child routes in app-routing.module.ts :</a:t>
            </a:r>
            <a:endParaRPr b="0" lang="en-IN" sz="2000" spc="-1" strike="noStrike">
              <a:latin typeface="Arial"/>
            </a:endParaRPr>
          </a:p>
          <a:p>
            <a:pPr>
              <a:lnSpc>
                <a:spcPct val="100000"/>
              </a:lnSpc>
              <a:spcBef>
                <a:spcPts val="400"/>
              </a:spcBef>
              <a:buNone/>
            </a:pPr>
            <a:r>
              <a:rPr b="0" lang="en-US" sz="2000" spc="-1" strike="noStrike">
                <a:solidFill>
                  <a:srgbClr val="000000"/>
                </a:solidFill>
                <a:latin typeface="Calibri"/>
              </a:rPr>
              <a:t> </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 </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r>
              <a:rPr b="0" lang="en-IN" sz="2000" spc="-1" strike="noStrike">
                <a:solidFill>
                  <a:srgbClr val="000000"/>
                </a:solidFill>
                <a:latin typeface="Arial"/>
              </a:rPr>
              <a:t>In DepositComponent.html</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741" name="" descr=""/>
          <p:cNvPicPr/>
          <p:nvPr/>
        </p:nvPicPr>
        <p:blipFill>
          <a:blip r:embed="rId1"/>
          <a:stretch/>
        </p:blipFill>
        <p:spPr>
          <a:xfrm>
            <a:off x="900000" y="1980000"/>
            <a:ext cx="5888520" cy="2154240"/>
          </a:xfrm>
          <a:prstGeom prst="rect">
            <a:avLst/>
          </a:prstGeom>
          <a:ln w="0">
            <a:noFill/>
          </a:ln>
        </p:spPr>
      </p:pic>
      <p:pic>
        <p:nvPicPr>
          <p:cNvPr id="742" name="" descr=""/>
          <p:cNvPicPr/>
          <p:nvPr/>
        </p:nvPicPr>
        <p:blipFill>
          <a:blip r:embed="rId2"/>
          <a:stretch/>
        </p:blipFill>
        <p:spPr>
          <a:xfrm>
            <a:off x="0" y="5204880"/>
            <a:ext cx="8883360" cy="16513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Create a new project in Angular</a:t>
            </a:r>
            <a:endParaRPr b="0" lang="en-IN" sz="4400" spc="-1" strike="noStrike">
              <a:latin typeface="Arial"/>
            </a:endParaRPr>
          </a:p>
        </p:txBody>
      </p:sp>
      <p:sp>
        <p:nvSpPr>
          <p:cNvPr id="175"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From the command line, give the command</a:t>
            </a:r>
            <a:endParaRPr b="0" lang="en-IN" sz="1600" spc="-1" strike="noStrike">
              <a:latin typeface="Arial"/>
            </a:endParaRPr>
          </a:p>
          <a:p>
            <a:pPr>
              <a:lnSpc>
                <a:spcPct val="100000"/>
              </a:lnSpc>
              <a:spcBef>
                <a:spcPts val="320"/>
              </a:spcBef>
              <a:buNone/>
              <a:tabLst>
                <a:tab algn="l" pos="0"/>
              </a:tabLst>
            </a:pPr>
            <a:r>
              <a:rPr b="0" lang="en-IN" sz="1600" spc="-1" strike="noStrike">
                <a:solidFill>
                  <a:srgbClr val="000000"/>
                </a:solidFill>
                <a:latin typeface="Calibri"/>
              </a:rPr>
              <a:t>      </a:t>
            </a:r>
            <a:r>
              <a:rPr b="0" lang="en-IN" sz="1600" spc="-1" strike="noStrike">
                <a:solidFill>
                  <a:srgbClr val="000000"/>
                </a:solidFill>
                <a:latin typeface="Calibri"/>
              </a:rPr>
              <a:t>ng new &lt;project name&gt;</a:t>
            </a:r>
            <a:endParaRPr b="0" lang="en-IN" sz="1600" spc="-1" strike="noStrike">
              <a:latin typeface="Arial"/>
            </a:endParaRPr>
          </a:p>
          <a:p>
            <a:pPr>
              <a:lnSpc>
                <a:spcPct val="100000"/>
              </a:lnSpc>
              <a:spcBef>
                <a:spcPts val="320"/>
              </a:spcBef>
              <a:buNone/>
              <a:tabLst>
                <a:tab algn="l" pos="0"/>
              </a:tabLst>
            </a:pPr>
            <a:endParaRPr b="0" lang="en-IN" sz="1600" spc="-1" strike="noStrike">
              <a:latin typeface="Arial"/>
            </a:endParaRPr>
          </a:p>
          <a:p>
            <a:pPr>
              <a:lnSpc>
                <a:spcPct val="100000"/>
              </a:lnSpc>
              <a:spcBef>
                <a:spcPts val="320"/>
              </a:spcBef>
              <a:buNone/>
              <a:tabLst>
                <a:tab algn="l" pos="0"/>
              </a:tabLst>
            </a:pPr>
            <a:endParaRPr b="0" lang="en-IN" sz="1600" spc="-1" strike="noStrike">
              <a:latin typeface="Arial"/>
            </a:endParaRPr>
          </a:p>
        </p:txBody>
      </p:sp>
      <p:pic>
        <p:nvPicPr>
          <p:cNvPr id="176" name="Picture 3" descr=""/>
          <p:cNvPicPr/>
          <p:nvPr/>
        </p:nvPicPr>
        <p:blipFill>
          <a:blip r:embed="rId1"/>
          <a:stretch/>
        </p:blipFill>
        <p:spPr>
          <a:xfrm>
            <a:off x="755640" y="2276640"/>
            <a:ext cx="6238440" cy="4625640"/>
          </a:xfrm>
          <a:prstGeom prst="rect">
            <a:avLst/>
          </a:prstGeom>
          <a:ln w="0">
            <a:noFill/>
          </a:ln>
        </p:spPr>
      </p:pic>
    </p:spTree>
  </p:cSld>
  <mc:AlternateContent>
    <mc:Choice Requires="p14">
      <p:transition spd="slow" p14:dur="2000"/>
    </mc:Choice>
    <mc:Fallback>
      <p:transition spd="slow"/>
    </mc:Fallback>
  </mc:AlternateContent>
</p:sld>
</file>

<file path=ppt/slides/slide2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PlaceHolder 1"/>
          <p:cNvSpPr>
            <a:spLocks noGrp="1"/>
          </p:cNvSpPr>
          <p:nvPr>
            <p:ph type="title"/>
          </p:nvPr>
        </p:nvSpPr>
        <p:spPr>
          <a:xfrm>
            <a:off x="457200" y="-36000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Child routes.</a:t>
            </a:r>
            <a:endParaRPr b="0" lang="en-IN" sz="4400" spc="-1" strike="noStrike">
              <a:latin typeface="Arial"/>
            </a:endParaRPr>
          </a:p>
        </p:txBody>
      </p:sp>
      <p:sp>
        <p:nvSpPr>
          <p:cNvPr id="744" name="PlaceHolder 2"/>
          <p:cNvSpPr>
            <a:spLocks noGrp="1"/>
          </p:cNvSpPr>
          <p:nvPr>
            <p:ph/>
          </p:nvPr>
        </p:nvSpPr>
        <p:spPr>
          <a:xfrm>
            <a:off x="540000" y="695880"/>
            <a:ext cx="8226000" cy="596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 </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745" name="" descr=""/>
          <p:cNvPicPr/>
          <p:nvPr/>
        </p:nvPicPr>
        <p:blipFill>
          <a:blip r:embed="rId1"/>
          <a:stretch/>
        </p:blipFill>
        <p:spPr>
          <a:xfrm>
            <a:off x="180000" y="749520"/>
            <a:ext cx="3518280" cy="1948680"/>
          </a:xfrm>
          <a:prstGeom prst="rect">
            <a:avLst/>
          </a:prstGeom>
          <a:ln w="0">
            <a:noFill/>
          </a:ln>
        </p:spPr>
      </p:pic>
      <p:pic>
        <p:nvPicPr>
          <p:cNvPr id="746" name="" descr=""/>
          <p:cNvPicPr/>
          <p:nvPr/>
        </p:nvPicPr>
        <p:blipFill>
          <a:blip r:embed="rId2"/>
          <a:stretch/>
        </p:blipFill>
        <p:spPr>
          <a:xfrm>
            <a:off x="4500000" y="781200"/>
            <a:ext cx="3312720" cy="1720080"/>
          </a:xfrm>
          <a:prstGeom prst="rect">
            <a:avLst/>
          </a:prstGeom>
          <a:ln w="0">
            <a:noFill/>
          </a:ln>
        </p:spPr>
      </p:pic>
      <p:pic>
        <p:nvPicPr>
          <p:cNvPr id="747" name="" descr=""/>
          <p:cNvPicPr/>
          <p:nvPr/>
        </p:nvPicPr>
        <p:blipFill>
          <a:blip r:embed="rId3"/>
          <a:stretch/>
        </p:blipFill>
        <p:spPr>
          <a:xfrm>
            <a:off x="360" y="3123720"/>
            <a:ext cx="9141840" cy="1734480"/>
          </a:xfrm>
          <a:prstGeom prst="rect">
            <a:avLst/>
          </a:prstGeom>
          <a:ln w="0">
            <a:noFill/>
          </a:ln>
        </p:spPr>
      </p:pic>
    </p:spTree>
  </p:cSld>
  <mc:AlternateContent>
    <mc:Choice Requires="p14">
      <p:transition spd="slow" p14:dur="2000"/>
    </mc:Choice>
    <mc:Fallback>
      <p:transition spd="slow"/>
    </mc:Fallback>
  </mc:AlternateContent>
</p:sld>
</file>

<file path=ppt/slides/slide2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PlaceHolder 1"/>
          <p:cNvSpPr>
            <a:spLocks noGrp="1"/>
          </p:cNvSpPr>
          <p:nvPr>
            <p:ph type="title"/>
          </p:nvPr>
        </p:nvSpPr>
        <p:spPr>
          <a:xfrm>
            <a:off x="539640" y="29242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Day - 7</a:t>
            </a:r>
            <a:endParaRPr b="0" lang="en-IN" sz="4400" spc="-1" strike="noStrike">
              <a:latin typeface="Arial"/>
            </a:endParaRPr>
          </a:p>
        </p:txBody>
      </p:sp>
    </p:spTree>
  </p:cSld>
  <mc:AlternateContent>
    <mc:Choice Requires="p14">
      <p:transition spd="slow" p14:dur="2000"/>
    </mc:Choice>
    <mc:Fallback>
      <p:transition spd="slow"/>
    </mc:Fallback>
  </mc:AlternateContent>
</p:sld>
</file>

<file path=ppt/slides/slide2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Testing angular applications.</a:t>
            </a:r>
            <a:endParaRPr b="0" lang="en-IN" sz="4400" spc="-1" strike="noStrike">
              <a:latin typeface="Arial"/>
            </a:endParaRPr>
          </a:p>
        </p:txBody>
      </p:sp>
      <p:sp>
        <p:nvSpPr>
          <p:cNvPr id="750"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Poorly written code, buggy functionality, and bad refactoring practices can lead to unreliable applications. Writing good tests will help detect these types of problems and prevent them from negatively affecting your application. It’s vital that you thoroughly test your application if you want to make it sustainable and supportable for years to come. A core purpose of writing tests is to help guard against breaking application functionality when you have to add new features or make bug fixes later on.</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If you’ve developed an Angular application, you may know that Angular is a great framework for building testable web and mobile web applications. One of the goals in writing Angular was to make it a testable framework, and it shows.</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Although testing Angular applications is of utmost importance, figuring out how to do that has been challenging until now. </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Angular testing an be done for:</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1. Components.</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2. Pipes</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3. Services.</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4. Directives</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5. Routing.</a:t>
            </a:r>
            <a:endParaRPr b="0" lang="en-IN" sz="1600" spc="-1" strike="noStrike">
              <a:latin typeface="Arial"/>
            </a:endParaRPr>
          </a:p>
          <a:p>
            <a:pPr>
              <a:lnSpc>
                <a:spcPct val="100000"/>
              </a:lnSpc>
              <a:spcBef>
                <a:spcPts val="320"/>
              </a:spcBef>
              <a:buNone/>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What is Jasmine</a:t>
            </a:r>
            <a:endParaRPr b="0" lang="en-IN" sz="4400" spc="-1" strike="noStrike">
              <a:latin typeface="Arial"/>
            </a:endParaRPr>
          </a:p>
        </p:txBody>
      </p:sp>
      <p:sp>
        <p:nvSpPr>
          <p:cNvPr id="752"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561"/>
              </a:spcBef>
              <a:buClr>
                <a:srgbClr val="000000"/>
              </a:buClr>
              <a:buFont typeface="Arial"/>
              <a:buChar char="•"/>
            </a:pPr>
            <a:r>
              <a:rPr b="0" lang="en-IN" sz="2800" spc="-1" strike="noStrike">
                <a:solidFill>
                  <a:srgbClr val="000000"/>
                </a:solidFill>
                <a:latin typeface="Calibri"/>
              </a:rPr>
              <a:t>Jasmine is a JavaScript testing framework that supports a software development practice called </a:t>
            </a:r>
            <a:r>
              <a:rPr b="0" lang="en-IN" sz="2800" spc="-1" strike="noStrike" u="sng">
                <a:solidFill>
                  <a:srgbClr val="0000ff"/>
                </a:solidFill>
                <a:uFillTx/>
                <a:latin typeface="Calibri"/>
                <a:hlinkClick r:id="rId1"/>
              </a:rPr>
              <a:t>Behaviour-Driven Development</a:t>
            </a:r>
            <a:r>
              <a:rPr b="0" lang="en-IN" sz="2800" spc="-1" strike="noStrike">
                <a:solidFill>
                  <a:srgbClr val="000000"/>
                </a:solidFill>
                <a:latin typeface="Calibri"/>
              </a:rPr>
              <a:t>, or BDD for short. It’s a specific flavour of </a:t>
            </a:r>
            <a:r>
              <a:rPr b="0" lang="en-IN" sz="2800" spc="-1" strike="noStrike" u="sng">
                <a:solidFill>
                  <a:srgbClr val="0000ff"/>
                </a:solidFill>
                <a:uFillTx/>
                <a:latin typeface="Calibri"/>
                <a:hlinkClick r:id="rId2"/>
              </a:rPr>
              <a:t>Test-Driven Development</a:t>
            </a:r>
            <a:r>
              <a:rPr b="0" lang="en-IN" sz="2800" spc="-1" strike="noStrike">
                <a:solidFill>
                  <a:srgbClr val="000000"/>
                </a:solidFill>
                <a:latin typeface="Calibri"/>
              </a:rPr>
              <a:t> (TDD).</a:t>
            </a:r>
            <a:endParaRPr b="0" lang="en-IN" sz="2800" spc="-1" strike="noStrike">
              <a:latin typeface="Arial"/>
            </a:endParaRPr>
          </a:p>
          <a:p>
            <a:pPr marL="343080" indent="-343080">
              <a:lnSpc>
                <a:spcPct val="100000"/>
              </a:lnSpc>
              <a:spcBef>
                <a:spcPts val="561"/>
              </a:spcBef>
              <a:buClr>
                <a:srgbClr val="000000"/>
              </a:buClr>
              <a:buFont typeface="Arial"/>
              <a:buChar char="•"/>
            </a:pPr>
            <a:r>
              <a:rPr b="0" lang="en-IN" sz="2800" spc="-1" strike="noStrike">
                <a:solidFill>
                  <a:srgbClr val="000000"/>
                </a:solidFill>
                <a:latin typeface="Calibri"/>
              </a:rPr>
              <a:t>Jasmine, and BDD in general, attempts to describe tests in a human readable format so that non-technical people can understand what is being tested. However even if you </a:t>
            </a:r>
            <a:r>
              <a:rPr b="0" i="1" lang="en-IN" sz="2800" spc="-1" strike="noStrike">
                <a:solidFill>
                  <a:srgbClr val="000000"/>
                </a:solidFill>
                <a:latin typeface="Calibri"/>
              </a:rPr>
              <a:t>are</a:t>
            </a:r>
            <a:r>
              <a:rPr b="0" lang="en-IN" sz="2800" spc="-1" strike="noStrike">
                <a:solidFill>
                  <a:srgbClr val="000000"/>
                </a:solidFill>
                <a:latin typeface="Calibri"/>
              </a:rPr>
              <a:t> technical reading tests in BDD format makes it a lot easier to understand what’s going on.</a:t>
            </a: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2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For example if we wanted to test this function:</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We would write a Jasmine test </a:t>
            </a:r>
            <a:r>
              <a:rPr b="0" i="1" lang="en-IN" sz="2000" spc="-1" strike="noStrike">
                <a:solidFill>
                  <a:srgbClr val="000000"/>
                </a:solidFill>
                <a:latin typeface="Calibri"/>
              </a:rPr>
              <a:t>spec</a:t>
            </a:r>
            <a:r>
              <a:rPr b="0" lang="en-IN" sz="2000" spc="-1" strike="noStrike">
                <a:solidFill>
                  <a:srgbClr val="000000"/>
                </a:solidFill>
                <a:latin typeface="Calibri"/>
              </a:rPr>
              <a:t> like so:</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360"/>
              </a:spcBef>
              <a:buClr>
                <a:srgbClr val="000000"/>
              </a:buClr>
              <a:buFont typeface="Arial"/>
              <a:buChar char="•"/>
            </a:pPr>
            <a:r>
              <a:rPr b="0" lang="en-IN" sz="1800" spc="-1" strike="noStrike">
                <a:solidFill>
                  <a:srgbClr val="000000"/>
                </a:solidFill>
                <a:latin typeface="Calibri"/>
              </a:rPr>
              <a:t>The describe(string, function) function defines what we call a </a:t>
            </a:r>
            <a:r>
              <a:rPr b="0" i="1" lang="en-IN" sz="1800" spc="-1" strike="noStrike">
                <a:solidFill>
                  <a:srgbClr val="000000"/>
                </a:solidFill>
                <a:latin typeface="Calibri"/>
              </a:rPr>
              <a:t>Test Suite</a:t>
            </a:r>
            <a:r>
              <a:rPr b="0" lang="en-IN" sz="1800" spc="-1" strike="noStrike">
                <a:solidFill>
                  <a:srgbClr val="000000"/>
                </a:solidFill>
                <a:latin typeface="Calibri"/>
              </a:rPr>
              <a:t>, a collection of individual </a:t>
            </a:r>
            <a:r>
              <a:rPr b="0" i="1" lang="en-IN" sz="1800" spc="-1" strike="noStrike">
                <a:solidFill>
                  <a:srgbClr val="000000"/>
                </a:solidFill>
                <a:latin typeface="Calibri"/>
              </a:rPr>
              <a:t>Test Specs</a:t>
            </a:r>
            <a:r>
              <a:rPr b="0" lang="en-IN" sz="1800" spc="-1" strike="noStrike">
                <a:solidFill>
                  <a:srgbClr val="000000"/>
                </a:solidFill>
                <a:latin typeface="Calibri"/>
              </a:rPr>
              <a:t>.</a:t>
            </a:r>
            <a:br/>
            <a:r>
              <a:rPr b="0" lang="en-IN" sz="1800" spc="-1" strike="noStrike">
                <a:solidFill>
                  <a:srgbClr val="000000"/>
                </a:solidFill>
                <a:latin typeface="Calibri"/>
              </a:rPr>
              <a:t>The it(string, function) function defines an individual </a:t>
            </a:r>
            <a:r>
              <a:rPr b="0" i="1" lang="en-IN" sz="1800" spc="-1" strike="noStrike">
                <a:solidFill>
                  <a:srgbClr val="000000"/>
                </a:solidFill>
                <a:latin typeface="Calibri"/>
              </a:rPr>
              <a:t>Test Spec</a:t>
            </a:r>
            <a:r>
              <a:rPr b="0" lang="en-IN" sz="1800" spc="-1" strike="noStrike">
                <a:solidFill>
                  <a:srgbClr val="000000"/>
                </a:solidFill>
                <a:latin typeface="Calibri"/>
              </a:rPr>
              <a:t>, this contains one or more </a:t>
            </a:r>
            <a:r>
              <a:rPr b="0" i="1" lang="en-IN" sz="1800" spc="-1" strike="noStrike">
                <a:solidFill>
                  <a:srgbClr val="000000"/>
                </a:solidFill>
                <a:latin typeface="Calibri"/>
              </a:rPr>
              <a:t>Test Expectations</a:t>
            </a:r>
            <a:endParaRPr b="0" lang="en-IN" sz="1800" spc="-1" strike="noStrike">
              <a:latin typeface="Arial"/>
            </a:endParaRPr>
          </a:p>
          <a:p>
            <a:pPr marL="343080" indent="-343080">
              <a:lnSpc>
                <a:spcPct val="100000"/>
              </a:lnSpc>
              <a:spcBef>
                <a:spcPts val="360"/>
              </a:spcBef>
              <a:buClr>
                <a:srgbClr val="000000"/>
              </a:buClr>
              <a:buFont typeface="Arial"/>
              <a:buChar char="•"/>
            </a:pPr>
            <a:r>
              <a:rPr b="0" lang="en-IN" sz="1800" spc="-1" strike="noStrike">
                <a:solidFill>
                  <a:srgbClr val="000000"/>
                </a:solidFill>
                <a:latin typeface="Calibri"/>
              </a:rPr>
              <a:t>The expect(actual) expression is what we call an </a:t>
            </a:r>
            <a:r>
              <a:rPr b="0" i="1" lang="en-IN" sz="1800" spc="-1" strike="noStrike">
                <a:solidFill>
                  <a:srgbClr val="000000"/>
                </a:solidFill>
                <a:latin typeface="Calibri"/>
              </a:rPr>
              <a:t>Expectation</a:t>
            </a:r>
            <a:r>
              <a:rPr b="0" lang="en-IN" sz="1800" spc="-1" strike="noStrike">
                <a:solidFill>
                  <a:srgbClr val="000000"/>
                </a:solidFill>
                <a:latin typeface="Calibri"/>
              </a:rPr>
              <a:t>. In conjunction with a </a:t>
            </a:r>
            <a:r>
              <a:rPr b="0" i="1" lang="en-IN" sz="1800" spc="-1" strike="noStrike">
                <a:solidFill>
                  <a:srgbClr val="000000"/>
                </a:solidFill>
                <a:latin typeface="Calibri"/>
              </a:rPr>
              <a:t>Matcher</a:t>
            </a:r>
            <a:r>
              <a:rPr b="0" lang="en-IN" sz="1800" spc="-1" strike="noStrike">
                <a:solidFill>
                  <a:srgbClr val="000000"/>
                </a:solidFill>
                <a:latin typeface="Calibri"/>
              </a:rPr>
              <a:t> it describes an </a:t>
            </a:r>
            <a:r>
              <a:rPr b="0" i="1" lang="en-IN" sz="1800" spc="-1" strike="noStrike">
                <a:solidFill>
                  <a:srgbClr val="000000"/>
                </a:solidFill>
                <a:latin typeface="Calibri"/>
              </a:rPr>
              <a:t>expected</a:t>
            </a:r>
            <a:r>
              <a:rPr b="0" lang="en-IN" sz="1800" spc="-1" strike="noStrike">
                <a:solidFill>
                  <a:srgbClr val="000000"/>
                </a:solidFill>
                <a:latin typeface="Calibri"/>
              </a:rPr>
              <a:t> piece of behaviour in the application.</a:t>
            </a:r>
            <a:endParaRPr b="0" lang="en-IN" sz="1800" spc="-1" strike="noStrike">
              <a:latin typeface="Arial"/>
            </a:endParaRPr>
          </a:p>
          <a:p>
            <a:pPr marL="343080" indent="-343080">
              <a:lnSpc>
                <a:spcPct val="100000"/>
              </a:lnSpc>
              <a:spcBef>
                <a:spcPts val="400"/>
              </a:spcBef>
              <a:buClr>
                <a:srgbClr val="000000"/>
              </a:buClr>
              <a:buFont typeface="Arial"/>
              <a:buChar char="•"/>
            </a:pPr>
            <a:r>
              <a:rPr b="0" lang="en-IN" sz="1800" spc="-1" strike="noStrike">
                <a:solidFill>
                  <a:srgbClr val="000000"/>
                </a:solidFill>
                <a:latin typeface="Calibri"/>
              </a:rPr>
              <a:t>The matcher(expected) expression is what we call a </a:t>
            </a:r>
            <a:r>
              <a:rPr b="0" i="1" lang="en-IN" sz="1800" spc="-1" strike="noStrike">
                <a:solidFill>
                  <a:srgbClr val="000000"/>
                </a:solidFill>
                <a:latin typeface="Calibri"/>
              </a:rPr>
              <a:t>Matcher</a:t>
            </a:r>
            <a:r>
              <a:rPr b="0" lang="en-IN" sz="1800" spc="-1" strike="noStrike">
                <a:solidFill>
                  <a:srgbClr val="000000"/>
                </a:solidFill>
                <a:latin typeface="Calibri"/>
              </a:rPr>
              <a:t>. It does a boolean comparison with the expected value passed in vs. the actual value passed to the expect function, if they are false </a:t>
            </a:r>
            <a:r>
              <a:rPr b="0" lang="en-IN" sz="2000" spc="-1" strike="noStrike">
                <a:solidFill>
                  <a:srgbClr val="000000"/>
                </a:solidFill>
                <a:latin typeface="Calibri"/>
              </a:rPr>
              <a:t>the </a:t>
            </a:r>
            <a:r>
              <a:rPr b="0" i="1" lang="en-IN" sz="2000" spc="-1" strike="noStrike">
                <a:solidFill>
                  <a:srgbClr val="000000"/>
                </a:solidFill>
                <a:latin typeface="Calibri"/>
              </a:rPr>
              <a:t>spec</a:t>
            </a:r>
            <a:r>
              <a:rPr b="0" lang="en-IN" sz="2000" spc="-1" strike="noStrike">
                <a:solidFill>
                  <a:srgbClr val="000000"/>
                </a:solidFill>
                <a:latin typeface="Calibri"/>
              </a:rPr>
              <a:t> fails.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754" name="Picture 2" descr=""/>
          <p:cNvPicPr/>
          <p:nvPr/>
        </p:nvPicPr>
        <p:blipFill>
          <a:blip r:embed="rId1"/>
          <a:stretch/>
        </p:blipFill>
        <p:spPr>
          <a:xfrm>
            <a:off x="984240" y="476280"/>
            <a:ext cx="3273120" cy="1072800"/>
          </a:xfrm>
          <a:prstGeom prst="rect">
            <a:avLst/>
          </a:prstGeom>
          <a:ln w="0">
            <a:noFill/>
          </a:ln>
        </p:spPr>
      </p:pic>
      <p:pic>
        <p:nvPicPr>
          <p:cNvPr id="755" name="Picture 3" descr=""/>
          <p:cNvPicPr/>
          <p:nvPr/>
        </p:nvPicPr>
        <p:blipFill>
          <a:blip r:embed="rId2"/>
          <a:stretch/>
        </p:blipFill>
        <p:spPr>
          <a:xfrm>
            <a:off x="882720" y="1916280"/>
            <a:ext cx="4263480" cy="1929960"/>
          </a:xfrm>
          <a:prstGeom prst="rect">
            <a:avLst/>
          </a:prstGeom>
          <a:ln w="0">
            <a:noFill/>
          </a:ln>
        </p:spPr>
      </p:pic>
    </p:spTree>
  </p:cSld>
  <mc:AlternateContent>
    <mc:Choice Requires="p14">
      <p:transition spd="slow" p14:dur="2000"/>
    </mc:Choice>
    <mc:Fallback>
      <p:transition spd="slow"/>
    </mc:Fallback>
  </mc:AlternateContent>
</p:sld>
</file>

<file path=ppt/slides/slide2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Behavior Driven Development.</a:t>
            </a:r>
            <a:endParaRPr b="0" lang="en-IN" sz="4400" spc="-1" strike="noStrike">
              <a:latin typeface="Arial"/>
            </a:endParaRPr>
          </a:p>
        </p:txBody>
      </p:sp>
      <p:sp>
        <p:nvSpPr>
          <p:cNvPr id="757"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BDD (Behavior-driven development) is a process that easies the conversion of user features specifications to code that developers must write to satisfy them. In fact, with BDD tools developers can write test cases in a human-readable and non-technical language.</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There are many libraries that allow developers to write tests in BDD-style; the most used ones are </a:t>
            </a:r>
            <a:r>
              <a:rPr b="0" lang="en-IN" sz="3200" spc="-1" strike="noStrike" u="sng">
                <a:solidFill>
                  <a:srgbClr val="0000ff"/>
                </a:solidFill>
                <a:uFillTx/>
                <a:latin typeface="Calibri"/>
                <a:hlinkClick r:id="rId1"/>
              </a:rPr>
              <a:t>Cucumber</a:t>
            </a:r>
            <a:r>
              <a:rPr b="0" lang="en-IN" sz="3200" spc="-1" strike="noStrike">
                <a:solidFill>
                  <a:srgbClr val="000000"/>
                </a:solidFill>
                <a:latin typeface="Calibri"/>
              </a:rPr>
              <a:t>, </a:t>
            </a:r>
            <a:r>
              <a:rPr b="0" lang="en-IN" sz="3200" spc="-1" strike="noStrike" u="sng">
                <a:solidFill>
                  <a:srgbClr val="0000ff"/>
                </a:solidFill>
                <a:uFillTx/>
                <a:latin typeface="Calibri"/>
                <a:hlinkClick r:id="rId2"/>
              </a:rPr>
              <a:t>JBehave</a:t>
            </a:r>
            <a:r>
              <a:rPr b="0" lang="en-IN" sz="3200" spc="-1" strike="noStrike">
                <a:solidFill>
                  <a:srgbClr val="000000"/>
                </a:solidFill>
                <a:latin typeface="Calibri"/>
              </a:rPr>
              <a:t> and </a:t>
            </a:r>
            <a:r>
              <a:rPr b="0" lang="en-IN" sz="3200" spc="-1" strike="noStrike" u="sng">
                <a:solidFill>
                  <a:srgbClr val="0000ff"/>
                </a:solidFill>
                <a:uFillTx/>
                <a:latin typeface="Calibri"/>
                <a:hlinkClick r:id="rId3"/>
              </a:rPr>
              <a:t>Behat</a:t>
            </a:r>
            <a:r>
              <a:rPr b="0" lang="en-IN" sz="3200" spc="-1" strike="noStrike">
                <a:solidFill>
                  <a:srgbClr val="000000"/>
                </a:solidFill>
                <a:latin typeface="Calibri"/>
              </a:rPr>
              <a:t>.</a:t>
            </a:r>
            <a:endParaRPr b="0" lang="en-IN" sz="3200" spc="-1" strike="noStrike">
              <a:latin typeface="Arial"/>
            </a:endParaRPr>
          </a:p>
          <a:p>
            <a:pPr>
              <a:lnSpc>
                <a:spcPct val="100000"/>
              </a:lnSpc>
              <a:spcBef>
                <a:spcPts val="641"/>
              </a:spcBef>
              <a:buNone/>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2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PlaceHolder 1"/>
          <p:cNvSpPr>
            <a:spLocks noGrp="1"/>
          </p:cNvSpPr>
          <p:nvPr>
            <p:ph/>
          </p:nvPr>
        </p:nvSpPr>
        <p:spPr>
          <a:xfrm>
            <a:off x="457200" y="189000"/>
            <a:ext cx="8226000" cy="59335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Every step must start with one of the keywords </a:t>
            </a:r>
            <a:r>
              <a:rPr b="1" lang="en-IN" sz="2000" spc="-1" strike="noStrike">
                <a:solidFill>
                  <a:srgbClr val="000000"/>
                </a:solidFill>
                <a:latin typeface="Calibri"/>
              </a:rPr>
              <a:t>Given</a:t>
            </a:r>
            <a:r>
              <a:rPr b="0" lang="en-IN" sz="2000" spc="-1" strike="noStrike">
                <a:solidFill>
                  <a:srgbClr val="000000"/>
                </a:solidFill>
                <a:latin typeface="Calibri"/>
              </a:rPr>
              <a:t>, </a:t>
            </a:r>
            <a:r>
              <a:rPr b="1" lang="en-IN" sz="2000" spc="-1" strike="noStrike">
                <a:solidFill>
                  <a:srgbClr val="000000"/>
                </a:solidFill>
                <a:latin typeface="Calibri"/>
              </a:rPr>
              <a:t>When</a:t>
            </a:r>
            <a:r>
              <a:rPr b="0" lang="en-IN" sz="2000" spc="-1" strike="noStrike">
                <a:solidFill>
                  <a:srgbClr val="000000"/>
                </a:solidFill>
                <a:latin typeface="Calibri"/>
              </a:rPr>
              <a:t>, </a:t>
            </a:r>
            <a:r>
              <a:rPr b="1" lang="en-IN" sz="2000" spc="-1" strike="noStrike">
                <a:solidFill>
                  <a:srgbClr val="000000"/>
                </a:solidFill>
                <a:latin typeface="Calibri"/>
              </a:rPr>
              <a:t>Then</a:t>
            </a:r>
            <a:r>
              <a:rPr b="0" lang="en-IN" sz="2000" spc="-1" strike="noStrike">
                <a:solidFill>
                  <a:srgbClr val="000000"/>
                </a:solidFill>
                <a:latin typeface="Calibri"/>
              </a:rPr>
              <a:t>, </a:t>
            </a:r>
            <a:r>
              <a:rPr b="1" lang="en-IN" sz="2000" spc="-1" strike="noStrike">
                <a:solidFill>
                  <a:srgbClr val="000000"/>
                </a:solidFill>
                <a:latin typeface="Calibri"/>
              </a:rPr>
              <a:t>But</a:t>
            </a:r>
            <a:r>
              <a:rPr b="0" lang="en-IN" sz="2000" spc="-1" strike="noStrike">
                <a:solidFill>
                  <a:srgbClr val="000000"/>
                </a:solidFill>
                <a:latin typeface="Calibri"/>
              </a:rPr>
              <a:t> or </a:t>
            </a:r>
            <a:r>
              <a:rPr b="1" lang="en-IN" sz="2000" spc="-1" strike="noStrike">
                <a:solidFill>
                  <a:srgbClr val="000000"/>
                </a:solidFill>
                <a:latin typeface="Calibri"/>
              </a:rPr>
              <a:t>And</a:t>
            </a:r>
            <a:r>
              <a:rPr b="0" lang="en-IN" sz="2000" spc="-1" strike="noStrike">
                <a:solidFill>
                  <a:srgbClr val="000000"/>
                </a:solidFill>
                <a:latin typeface="Calibri"/>
              </a:rPr>
              <a:t>. Cucumber treats them all the same, but for developers these keywords must have different purposes:</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Given</a:t>
            </a:r>
            <a:r>
              <a:rPr b="0" lang="en-IN" sz="2000" spc="-1" strike="noStrike">
                <a:solidFill>
                  <a:srgbClr val="000000"/>
                </a:solidFill>
                <a:latin typeface="Calibri"/>
              </a:rPr>
              <a:t>: to put the system in a known state</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When</a:t>
            </a:r>
            <a:r>
              <a:rPr b="0" lang="en-IN" sz="2000" spc="-1" strike="noStrike">
                <a:solidFill>
                  <a:srgbClr val="000000"/>
                </a:solidFill>
                <a:latin typeface="Calibri"/>
              </a:rPr>
              <a:t>: to describe the key action the user performs</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Then</a:t>
            </a:r>
            <a:r>
              <a:rPr b="0" lang="en-IN" sz="2000" spc="-1" strike="noStrike">
                <a:solidFill>
                  <a:srgbClr val="000000"/>
                </a:solidFill>
                <a:latin typeface="Calibri"/>
              </a:rPr>
              <a:t>: to observe outcomes</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And</a:t>
            </a:r>
            <a:r>
              <a:rPr b="0" lang="en-IN" sz="2000" spc="-1" strike="noStrike">
                <a:solidFill>
                  <a:srgbClr val="000000"/>
                </a:solidFill>
                <a:latin typeface="Calibri"/>
              </a:rPr>
              <a:t> or </a:t>
            </a:r>
            <a:r>
              <a:rPr b="1" lang="en-IN" sz="2000" spc="-1" strike="noStrike">
                <a:solidFill>
                  <a:srgbClr val="000000"/>
                </a:solidFill>
                <a:latin typeface="Calibri"/>
              </a:rPr>
              <a:t>But</a:t>
            </a:r>
            <a:r>
              <a:rPr b="0" lang="en-IN" sz="2000" spc="-1" strike="noStrike">
                <a:solidFill>
                  <a:srgbClr val="000000"/>
                </a:solidFill>
                <a:latin typeface="Calibri"/>
              </a:rPr>
              <a:t>: to use if there are several givens, whens or thens</a:t>
            </a: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One of the example to test login page using BDD:</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759" name="Picture 1" descr=""/>
          <p:cNvPicPr/>
          <p:nvPr/>
        </p:nvPicPr>
        <p:blipFill>
          <a:blip r:embed="rId1"/>
          <a:stretch/>
        </p:blipFill>
        <p:spPr>
          <a:xfrm>
            <a:off x="755640" y="3645000"/>
            <a:ext cx="6378120" cy="2206080"/>
          </a:xfrm>
          <a:prstGeom prst="rect">
            <a:avLst/>
          </a:prstGeom>
          <a:ln w="0">
            <a:noFill/>
          </a:ln>
        </p:spPr>
      </p:pic>
    </p:spTree>
  </p:cSld>
  <mc:AlternateContent>
    <mc:Choice Requires="p14">
      <p:transition spd="slow" p14:dur="2000"/>
    </mc:Choice>
    <mc:Fallback>
      <p:transition spd="slow"/>
    </mc:Fallback>
  </mc:AlternateContent>
</p:sld>
</file>

<file path=ppt/slides/slide2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Jasmine Provided Matchers.</a:t>
            </a:r>
            <a:endParaRPr b="0" lang="en-IN" sz="4400" spc="-1" strike="noStrike">
              <a:latin typeface="Arial"/>
            </a:endParaRPr>
          </a:p>
        </p:txBody>
      </p:sp>
      <p:sp>
        <p:nvSpPr>
          <p:cNvPr id="761"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799"/>
              </a:spcBef>
              <a:buClr>
                <a:srgbClr val="000000"/>
              </a:buClr>
              <a:buFont typeface="Arial"/>
              <a:buChar char="•"/>
            </a:pPr>
            <a:r>
              <a:rPr b="1" lang="en-IN" sz="4000" spc="-1" strike="noStrike">
                <a:solidFill>
                  <a:srgbClr val="000000"/>
                </a:solidFill>
                <a:latin typeface="Calibri"/>
              </a:rPr>
              <a:t>Equality: toEqual</a:t>
            </a:r>
            <a:endParaRPr b="0" lang="en-IN" sz="4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They will pass</a:t>
            </a:r>
            <a:endParaRPr b="0" lang="en-IN" sz="2000" spc="-1" strike="noStrike">
              <a:latin typeface="Arial"/>
            </a:endParaRPr>
          </a:p>
          <a:p>
            <a:pPr lvl="1" marL="743040" indent="-285840">
              <a:lnSpc>
                <a:spcPct val="100000"/>
              </a:lnSpc>
              <a:spcBef>
                <a:spcPts val="400"/>
              </a:spcBef>
              <a:buClr>
                <a:srgbClr val="000000"/>
              </a:buClr>
              <a:buFont typeface="Arial"/>
              <a:buChar char="–"/>
            </a:pPr>
            <a:r>
              <a:rPr b="0" lang="en-IN" sz="2000" spc="-1" strike="noStrike">
                <a:solidFill>
                  <a:srgbClr val="000000"/>
                </a:solidFill>
                <a:latin typeface="Calibri"/>
              </a:rPr>
              <a:t>expect(true).toEqual(true);</a:t>
            </a:r>
            <a:endParaRPr b="0" lang="en-IN" sz="2000" spc="-1" strike="noStrike">
              <a:latin typeface="Arial"/>
            </a:endParaRPr>
          </a:p>
          <a:p>
            <a:pPr lvl="1" marL="743040" indent="-285840">
              <a:lnSpc>
                <a:spcPct val="100000"/>
              </a:lnSpc>
              <a:spcBef>
                <a:spcPts val="400"/>
              </a:spcBef>
              <a:buClr>
                <a:srgbClr val="000000"/>
              </a:buClr>
              <a:buFont typeface="Arial"/>
              <a:buChar char="–"/>
            </a:pPr>
            <a:r>
              <a:rPr b="0" lang="en-IN" sz="2000" spc="-1" strike="noStrike">
                <a:solidFill>
                  <a:srgbClr val="000000"/>
                </a:solidFill>
                <a:latin typeface="Calibri"/>
              </a:rPr>
              <a:t> </a:t>
            </a:r>
            <a:r>
              <a:rPr b="0" lang="en-IN" sz="2000" spc="-1" strike="noStrike">
                <a:solidFill>
                  <a:srgbClr val="000000"/>
                </a:solidFill>
                <a:latin typeface="Calibri"/>
              </a:rPr>
              <a:t>expect([1, 2, 3]).toEqual([1, 2, 3]);</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They will faile:</a:t>
            </a:r>
            <a:endParaRPr b="0" lang="en-IN" sz="2000" spc="-1" strike="noStrike">
              <a:latin typeface="Arial"/>
            </a:endParaRPr>
          </a:p>
          <a:p>
            <a:pPr lvl="1" marL="743040" indent="-285840">
              <a:lnSpc>
                <a:spcPct val="100000"/>
              </a:lnSpc>
              <a:spcBef>
                <a:spcPts val="400"/>
              </a:spcBef>
              <a:buClr>
                <a:srgbClr val="000000"/>
              </a:buClr>
              <a:buFont typeface="Arial"/>
              <a:buChar char="–"/>
            </a:pPr>
            <a:r>
              <a:rPr b="0" lang="en-IN" sz="2000" spc="-1" strike="noStrike">
                <a:solidFill>
                  <a:srgbClr val="000000"/>
                </a:solidFill>
                <a:latin typeface="Calibri"/>
              </a:rPr>
              <a:t>expect(5).toEqual(12); </a:t>
            </a:r>
            <a:endParaRPr b="0" lang="en-IN" sz="2000" spc="-1" strike="noStrike">
              <a:latin typeface="Arial"/>
            </a:endParaRPr>
          </a:p>
          <a:p>
            <a:pPr lvl="1" marL="743040" indent="-285840">
              <a:lnSpc>
                <a:spcPct val="100000"/>
              </a:lnSpc>
              <a:spcBef>
                <a:spcPts val="400"/>
              </a:spcBef>
              <a:buClr>
                <a:srgbClr val="000000"/>
              </a:buClr>
              <a:buFont typeface="Arial"/>
              <a:buChar char="–"/>
            </a:pPr>
            <a:r>
              <a:rPr b="0" lang="en-IN" sz="2000" spc="-1" strike="noStrike">
                <a:solidFill>
                  <a:srgbClr val="000000"/>
                </a:solidFill>
                <a:latin typeface="Calibri"/>
              </a:rPr>
              <a:t>expect([1, 2, 3, 4]).toEqual([1, 2, 3]); </a:t>
            </a:r>
            <a:endParaRPr b="0" lang="en-IN" sz="2000" spc="-1" strike="noStrike">
              <a:latin typeface="Arial"/>
            </a:endParaRPr>
          </a:p>
          <a:p>
            <a:pPr lvl="1" marL="743040" indent="-285840">
              <a:lnSpc>
                <a:spcPct val="100000"/>
              </a:lnSpc>
              <a:spcBef>
                <a:spcPts val="400"/>
              </a:spcBef>
              <a:buClr>
                <a:srgbClr val="000000"/>
              </a:buClr>
              <a:buFont typeface="Arial"/>
              <a:buChar char="–"/>
            </a:pPr>
            <a:r>
              <a:rPr b="0" lang="en-IN" sz="2000" spc="-1" strike="noStrike">
                <a:solidFill>
                  <a:srgbClr val="000000"/>
                </a:solidFill>
                <a:latin typeface="Calibri"/>
              </a:rPr>
              <a:t>expect(true).toEqual(100);</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PlaceHolder 1"/>
          <p:cNvSpPr>
            <a:spLocks noGrp="1"/>
          </p:cNvSpPr>
          <p:nvPr>
            <p:ph/>
          </p:nvPr>
        </p:nvSpPr>
        <p:spPr>
          <a:xfrm>
            <a:off x="457200" y="189000"/>
            <a:ext cx="8226000" cy="5933520"/>
          </a:xfrm>
          <a:prstGeom prst="rect">
            <a:avLst/>
          </a:prstGeom>
          <a:noFill/>
          <a:ln w="0">
            <a:noFill/>
          </a:ln>
        </p:spPr>
        <p:txBody>
          <a:bodyPr numCol="1" spcCol="0" lIns="90000" rIns="90000" tIns="45000" bIns="45000" anchor="t">
            <a:noAutofit/>
          </a:bodyPr>
          <a:p>
            <a:pPr marL="343080" indent="-343080">
              <a:lnSpc>
                <a:spcPct val="100000"/>
              </a:lnSpc>
              <a:spcBef>
                <a:spcPts val="799"/>
              </a:spcBef>
              <a:buClr>
                <a:srgbClr val="000000"/>
              </a:buClr>
              <a:buFont typeface="Arial"/>
              <a:buChar char="•"/>
            </a:pPr>
            <a:r>
              <a:rPr b="1" lang="en-IN" sz="4000" spc="-1" strike="noStrike">
                <a:solidFill>
                  <a:srgbClr val="000000"/>
                </a:solidFill>
                <a:latin typeface="Calibri"/>
              </a:rPr>
              <a:t>Identity: toBe</a:t>
            </a:r>
            <a:endParaRPr b="0" lang="en-IN" sz="4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At first, the toBe matcher looks a lot like the toEqual matcher, but it’s not exactly the same. toBe checks if two things are </a:t>
            </a:r>
            <a:r>
              <a:rPr b="0" i="1" lang="en-IN" sz="2000" spc="-1" strike="noStrike">
                <a:solidFill>
                  <a:srgbClr val="000000"/>
                </a:solidFill>
                <a:latin typeface="Calibri"/>
              </a:rPr>
              <a:t>the same object</a:t>
            </a:r>
            <a:r>
              <a:rPr b="0" lang="en-IN" sz="2000" spc="-1" strike="noStrike">
                <a:solidFill>
                  <a:srgbClr val="000000"/>
                </a:solidFill>
                <a:latin typeface="Calibri"/>
              </a:rPr>
              <a:t>, not just if they are equivalent.</a:t>
            </a:r>
            <a:endParaRPr b="0" lang="en-IN" sz="2000" spc="-1" strike="noStrike">
              <a:latin typeface="Arial"/>
            </a:endParaRPr>
          </a:p>
          <a:p>
            <a:pPr lvl="1" marL="743040" indent="-285840">
              <a:lnSpc>
                <a:spcPct val="100000"/>
              </a:lnSpc>
              <a:spcBef>
                <a:spcPts val="400"/>
              </a:spcBef>
              <a:buClr>
                <a:srgbClr val="000000"/>
              </a:buClr>
              <a:buFont typeface="Arial"/>
              <a:buChar char="–"/>
            </a:pPr>
            <a:r>
              <a:rPr b="0" lang="en-IN" sz="2000" spc="-1" strike="noStrike">
                <a:solidFill>
                  <a:srgbClr val="000000"/>
                </a:solidFill>
                <a:latin typeface="Calibri"/>
              </a:rPr>
              <a:t>var spot = { species: "Border Collie" }; </a:t>
            </a:r>
            <a:endParaRPr b="0" lang="en-IN" sz="2000" spc="-1" strike="noStrike">
              <a:latin typeface="Arial"/>
            </a:endParaRPr>
          </a:p>
          <a:p>
            <a:pPr lvl="1" marL="743040" indent="-285840">
              <a:lnSpc>
                <a:spcPct val="100000"/>
              </a:lnSpc>
              <a:spcBef>
                <a:spcPts val="400"/>
              </a:spcBef>
              <a:buClr>
                <a:srgbClr val="000000"/>
              </a:buClr>
              <a:buFont typeface="Arial"/>
              <a:buChar char="–"/>
            </a:pPr>
            <a:r>
              <a:rPr b="0" lang="en-IN" sz="2000" spc="-1" strike="noStrike">
                <a:solidFill>
                  <a:srgbClr val="000000"/>
                </a:solidFill>
                <a:latin typeface="Calibri"/>
              </a:rPr>
              <a:t>var cosmo = { species: "Border Collie" }; </a:t>
            </a:r>
            <a:endParaRPr b="0" lang="en-IN" sz="2000" spc="-1" strike="noStrike">
              <a:latin typeface="Arial"/>
            </a:endParaRPr>
          </a:p>
          <a:p>
            <a:pPr lvl="1" marL="743040" indent="-285840">
              <a:lnSpc>
                <a:spcPct val="100000"/>
              </a:lnSpc>
              <a:spcBef>
                <a:spcPts val="400"/>
              </a:spcBef>
              <a:buClr>
                <a:srgbClr val="000000"/>
              </a:buClr>
              <a:buFont typeface="Arial"/>
              <a:buChar char="–"/>
            </a:pPr>
            <a:r>
              <a:rPr b="0" lang="en-IN" sz="2000" spc="-1" strike="noStrike">
                <a:solidFill>
                  <a:srgbClr val="000000"/>
                </a:solidFill>
                <a:latin typeface="Calibri"/>
              </a:rPr>
              <a:t>expect(spot).toEqual(cosmo); // success;</a:t>
            </a:r>
            <a:endParaRPr b="0" lang="en-IN" sz="2000" spc="-1" strike="noStrike">
              <a:latin typeface="Arial"/>
            </a:endParaRPr>
          </a:p>
          <a:p>
            <a:pPr lvl="1" marL="743040" indent="-285840">
              <a:lnSpc>
                <a:spcPct val="100000"/>
              </a:lnSpc>
              <a:spcBef>
                <a:spcPts val="400"/>
              </a:spcBef>
              <a:buClr>
                <a:srgbClr val="000000"/>
              </a:buClr>
              <a:buFont typeface="Arial"/>
              <a:buChar char="–"/>
            </a:pPr>
            <a:r>
              <a:rPr b="0" lang="en-IN" sz="2000" spc="-1" strike="noStrike">
                <a:solidFill>
                  <a:srgbClr val="000000"/>
                </a:solidFill>
                <a:latin typeface="Calibri"/>
              </a:rPr>
              <a:t> </a:t>
            </a:r>
            <a:r>
              <a:rPr b="0" lang="en-IN" sz="2000" spc="-1" strike="noStrike">
                <a:solidFill>
                  <a:srgbClr val="000000"/>
                </a:solidFill>
                <a:latin typeface="Calibri"/>
              </a:rPr>
              <a:t>equivalent expect(spot).toBe(cosmo); // failure; not the same object    </a:t>
            </a:r>
            <a:endParaRPr b="0" lang="en-IN" sz="2000" spc="-1" strike="noStrike">
              <a:latin typeface="Arial"/>
            </a:endParaRPr>
          </a:p>
          <a:p>
            <a:pPr lvl="1" marL="743040" indent="-285840">
              <a:lnSpc>
                <a:spcPct val="100000"/>
              </a:lnSpc>
              <a:spcBef>
                <a:spcPts val="400"/>
              </a:spcBef>
              <a:buClr>
                <a:srgbClr val="000000"/>
              </a:buClr>
              <a:buFont typeface="Arial"/>
              <a:buChar char="–"/>
            </a:pPr>
            <a:r>
              <a:rPr b="0" lang="en-IN" sz="2000" spc="-1" strike="noStrike">
                <a:solidFill>
                  <a:srgbClr val="000000"/>
                </a:solidFill>
                <a:latin typeface="Calibri"/>
              </a:rPr>
              <a:t>expect(spot).toBe(spot); // success; the same object</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Same for arrays as well</a:t>
            </a:r>
            <a:endParaRPr b="0" lang="en-IN" sz="2000" spc="-1" strike="noStrike">
              <a:latin typeface="Arial"/>
            </a:endParaRPr>
          </a:p>
          <a:p>
            <a:pPr lvl="1" marL="743040" indent="-285840">
              <a:lnSpc>
                <a:spcPct val="100000"/>
              </a:lnSpc>
              <a:spcBef>
                <a:spcPts val="400"/>
              </a:spcBef>
              <a:buClr>
                <a:srgbClr val="000000"/>
              </a:buClr>
              <a:buFont typeface="Arial"/>
              <a:buChar char="–"/>
            </a:pPr>
            <a:r>
              <a:rPr b="0" lang="en-IN" sz="2000" spc="-1" strike="noStrike">
                <a:solidFill>
                  <a:srgbClr val="000000"/>
                </a:solidFill>
                <a:latin typeface="Calibri"/>
              </a:rPr>
              <a:t>var arr = [1, 2, 3]; expect(arr).</a:t>
            </a:r>
            <a:endParaRPr b="0" lang="en-IN" sz="2000" spc="-1" strike="noStrike">
              <a:latin typeface="Arial"/>
            </a:endParaRPr>
          </a:p>
          <a:p>
            <a:pPr lvl="1" marL="743040" indent="-285840">
              <a:lnSpc>
                <a:spcPct val="100000"/>
              </a:lnSpc>
              <a:spcBef>
                <a:spcPts val="400"/>
              </a:spcBef>
              <a:buClr>
                <a:srgbClr val="000000"/>
              </a:buClr>
              <a:buFont typeface="Arial"/>
              <a:buChar char="–"/>
            </a:pPr>
            <a:r>
              <a:rPr b="0" lang="en-IN" sz="2000" spc="-1" strike="noStrike">
                <a:solidFill>
                  <a:srgbClr val="000000"/>
                </a:solidFill>
                <a:latin typeface="Calibri"/>
              </a:rPr>
              <a:t>toEqual([1, 2, 3]); // success; </a:t>
            </a:r>
            <a:endParaRPr b="0" lang="en-IN" sz="2000" spc="-1" strike="noStrike">
              <a:latin typeface="Arial"/>
            </a:endParaRPr>
          </a:p>
          <a:p>
            <a:pPr lvl="1" marL="743040" indent="-285840">
              <a:lnSpc>
                <a:spcPct val="100000"/>
              </a:lnSpc>
              <a:spcBef>
                <a:spcPts val="400"/>
              </a:spcBef>
              <a:buClr>
                <a:srgbClr val="000000"/>
              </a:buClr>
              <a:buFont typeface="Arial"/>
              <a:buChar char="–"/>
            </a:pPr>
            <a:r>
              <a:rPr b="0" lang="en-IN" sz="2000" spc="-1" strike="noStrike">
                <a:solidFill>
                  <a:srgbClr val="000000"/>
                </a:solidFill>
                <a:latin typeface="Calibri"/>
              </a:rPr>
              <a:t>equivalent expect(arr).toBe([1, 2, 3]); // failure; not the same array</a:t>
            </a:r>
            <a:endParaRPr b="0" lang="en-IN" sz="2000" spc="-1" strike="noStrike">
              <a:latin typeface="Arial"/>
            </a:endParaRPr>
          </a:p>
          <a:p>
            <a:pPr>
              <a:lnSpc>
                <a:spcPct val="100000"/>
              </a:lnSpc>
              <a:spcBef>
                <a:spcPts val="400"/>
              </a:spcBef>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PlaceHolder 1"/>
          <p:cNvSpPr>
            <a:spLocks noGrp="1"/>
          </p:cNvSpPr>
          <p:nvPr>
            <p:ph/>
          </p:nvPr>
        </p:nvSpPr>
        <p:spPr>
          <a:xfrm>
            <a:off x="457200" y="189000"/>
            <a:ext cx="8226000" cy="5933520"/>
          </a:xfrm>
          <a:prstGeom prst="rect">
            <a:avLst/>
          </a:prstGeom>
          <a:noFill/>
          <a:ln w="0">
            <a:noFill/>
          </a:ln>
        </p:spPr>
        <p:txBody>
          <a:bodyPr numCol="1" spcCol="0" lIns="90000" rIns="90000" tIns="45000" bIns="45000" anchor="t">
            <a:noAutofit/>
          </a:bodyPr>
          <a:p>
            <a:pPr marL="343080" indent="-343080">
              <a:lnSpc>
                <a:spcPct val="100000"/>
              </a:lnSpc>
              <a:spcBef>
                <a:spcPts val="799"/>
              </a:spcBef>
              <a:buClr>
                <a:srgbClr val="000000"/>
              </a:buClr>
              <a:buFont typeface="Arial"/>
              <a:buChar char="•"/>
            </a:pPr>
            <a:r>
              <a:rPr b="0" lang="en-IN" sz="4000" spc="-1" strike="noStrike">
                <a:solidFill>
                  <a:srgbClr val="000000"/>
                </a:solidFill>
                <a:latin typeface="Calibri"/>
              </a:rPr>
              <a:t>Yes or No? toBeTruthy, toBeFalsy</a:t>
            </a:r>
            <a:endParaRPr b="0" lang="en-IN" sz="4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If you want to make sure something is literally true or false and nothing else, use the toEqual matcher like so:</a:t>
            </a:r>
            <a:endParaRPr b="0" lang="en-IN" sz="2000" spc="-1" strike="noStrike">
              <a:latin typeface="Arial"/>
            </a:endParaRPr>
          </a:p>
          <a:p>
            <a:pPr lvl="1" marL="743040" indent="-285840">
              <a:lnSpc>
                <a:spcPct val="100000"/>
              </a:lnSpc>
              <a:spcBef>
                <a:spcPts val="320"/>
              </a:spcBef>
              <a:buClr>
                <a:srgbClr val="000000"/>
              </a:buClr>
              <a:buFont typeface="Arial"/>
              <a:buChar char="–"/>
            </a:pPr>
            <a:r>
              <a:rPr b="0" lang="en-IN" sz="1600" spc="-1" strike="noStrike">
                <a:solidFill>
                  <a:srgbClr val="000000"/>
                </a:solidFill>
                <a:latin typeface="Calibri"/>
              </a:rPr>
              <a:t>expect(myVariable).toEqual(true); </a:t>
            </a:r>
            <a:endParaRPr b="0" lang="en-IN" sz="1600" spc="-1" strike="noStrike">
              <a:latin typeface="Arial"/>
            </a:endParaRPr>
          </a:p>
          <a:p>
            <a:pPr lvl="1" marL="743040" indent="-285840">
              <a:lnSpc>
                <a:spcPct val="100000"/>
              </a:lnSpc>
              <a:spcBef>
                <a:spcPts val="320"/>
              </a:spcBef>
              <a:buClr>
                <a:srgbClr val="000000"/>
              </a:buClr>
              <a:buFont typeface="Arial"/>
              <a:buChar char="–"/>
            </a:pPr>
            <a:r>
              <a:rPr b="0" lang="en-IN" sz="1600" spc="-1" strike="noStrike">
                <a:solidFill>
                  <a:srgbClr val="000000"/>
                </a:solidFill>
                <a:latin typeface="Calibri"/>
              </a:rPr>
              <a:t>expect(myOtherVariable).toEqual(false);</a:t>
            </a:r>
            <a:endParaRPr b="0" lang="en-IN" sz="16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The same can be written inusing toBeTruthy() or toBeFalsy()</a:t>
            </a:r>
            <a:endParaRPr b="0" lang="en-IN" sz="2000" spc="-1" strike="noStrike">
              <a:latin typeface="Arial"/>
            </a:endParaRPr>
          </a:p>
          <a:p>
            <a:pPr lvl="1" marL="743040" indent="-285840">
              <a:lnSpc>
                <a:spcPct val="100000"/>
              </a:lnSpc>
              <a:spcBef>
                <a:spcPts val="320"/>
              </a:spcBef>
              <a:buClr>
                <a:srgbClr val="000000"/>
              </a:buClr>
              <a:buFont typeface="Arial"/>
              <a:buChar char="–"/>
            </a:pPr>
            <a:r>
              <a:rPr b="0" lang="en-IN" sz="1600" spc="-1" strike="noStrike">
                <a:solidFill>
                  <a:srgbClr val="000000"/>
                </a:solidFill>
                <a:latin typeface="Calibri"/>
              </a:rPr>
              <a:t>expect(myVariable).toEqual(true); </a:t>
            </a:r>
            <a:endParaRPr b="0" lang="en-IN" sz="1600" spc="-1" strike="noStrike">
              <a:latin typeface="Arial"/>
            </a:endParaRPr>
          </a:p>
          <a:p>
            <a:pPr lvl="1" marL="743040" indent="-285840">
              <a:lnSpc>
                <a:spcPct val="100000"/>
              </a:lnSpc>
              <a:spcBef>
                <a:spcPts val="320"/>
              </a:spcBef>
              <a:buClr>
                <a:srgbClr val="000000"/>
              </a:buClr>
              <a:buFont typeface="Arial"/>
              <a:buChar char="–"/>
            </a:pPr>
            <a:r>
              <a:rPr b="0" lang="en-IN" sz="1600" spc="-1" strike="noStrike">
                <a:solidFill>
                  <a:srgbClr val="000000"/>
                </a:solidFill>
                <a:latin typeface="Calibri"/>
              </a:rPr>
              <a:t>expect(myOtherVariable).toEqual(false);</a:t>
            </a:r>
            <a:endParaRPr b="0" lang="en-IN" sz="1600" spc="-1" strike="noStrike">
              <a:latin typeface="Arial"/>
            </a:endParaRPr>
          </a:p>
          <a:p>
            <a:pPr>
              <a:lnSpc>
                <a:spcPct val="100000"/>
              </a:lnSpc>
              <a:buNone/>
            </a:pPr>
            <a:endParaRPr b="0" lang="en-IN" sz="1600" spc="-1" strike="noStrike">
              <a:latin typeface="Arial"/>
            </a:endParaRPr>
          </a:p>
          <a:p>
            <a:pPr>
              <a:lnSpc>
                <a:spcPct val="100000"/>
              </a:lnSpc>
              <a:buNone/>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Start angular server</a:t>
            </a:r>
            <a:endParaRPr b="0" lang="en-IN" sz="4400" spc="-1" strike="noStrike">
              <a:latin typeface="Arial"/>
            </a:endParaRPr>
          </a:p>
        </p:txBody>
      </p:sp>
      <p:sp>
        <p:nvSpPr>
          <p:cNvPr id="178"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ng serve </a:t>
            </a:r>
            <a:r>
              <a:rPr b="0" lang="en-IN" sz="2000" spc="-1" strike="noStrike">
                <a:solidFill>
                  <a:srgbClr val="000000"/>
                </a:solidFill>
                <a:latin typeface="Wingdings"/>
              </a:rPr>
              <a:t></a:t>
            </a:r>
            <a:r>
              <a:rPr b="0" lang="en-IN" sz="2000" spc="-1" strike="noStrike">
                <a:solidFill>
                  <a:srgbClr val="000000"/>
                </a:solidFill>
                <a:latin typeface="Calibri"/>
              </a:rPr>
              <a:t> At the command line will start the angular server at port 4200.</a:t>
            </a:r>
            <a:endParaRPr b="0" lang="en-IN" sz="2000" spc="-1" strike="noStrike">
              <a:latin typeface="Arial"/>
            </a:endParaRPr>
          </a:p>
          <a:p>
            <a:pPr>
              <a:lnSpc>
                <a:spcPct val="100000"/>
              </a:lnSpc>
              <a:spcBef>
                <a:spcPts val="641"/>
              </a:spcBef>
              <a:buNone/>
            </a:pPr>
            <a:endParaRPr b="0" lang="en-IN" sz="2000" spc="-1" strike="noStrike">
              <a:latin typeface="Arial"/>
            </a:endParaRPr>
          </a:p>
        </p:txBody>
      </p:sp>
      <p:pic>
        <p:nvPicPr>
          <p:cNvPr id="179" name="Picture 2" descr=""/>
          <p:cNvPicPr/>
          <p:nvPr/>
        </p:nvPicPr>
        <p:blipFill>
          <a:blip r:embed="rId1"/>
          <a:stretch/>
        </p:blipFill>
        <p:spPr>
          <a:xfrm>
            <a:off x="108000" y="2349360"/>
            <a:ext cx="10442160" cy="4505040"/>
          </a:xfrm>
          <a:prstGeom prst="rect">
            <a:avLst/>
          </a:prstGeom>
          <a:ln w="0">
            <a:noFill/>
          </a:ln>
        </p:spPr>
      </p:pic>
    </p:spTree>
  </p:cSld>
  <mc:AlternateContent>
    <mc:Choice Requires="p14">
      <p:transition spd="slow" p14:dur="2000"/>
    </mc:Choice>
    <mc:Fallback>
      <p:transition spd="slow"/>
    </mc:Fallback>
  </mc:AlternateContent>
</p:sld>
</file>

<file path=ppt/slides/slide2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799"/>
              </a:spcBef>
              <a:buClr>
                <a:srgbClr val="000000"/>
              </a:buClr>
              <a:buFont typeface="Arial"/>
              <a:buChar char="•"/>
            </a:pPr>
            <a:r>
              <a:rPr b="0" lang="en-IN" sz="4000" spc="-1" strike="noStrike">
                <a:solidFill>
                  <a:srgbClr val="000000"/>
                </a:solidFill>
                <a:latin typeface="Calibri"/>
              </a:rPr>
              <a:t>Check If an Element Is Present with toContain</a:t>
            </a:r>
            <a:endParaRPr b="0" lang="en-IN" sz="4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Sometimes you want to verify that an element is a member of an array, </a:t>
            </a:r>
            <a:r>
              <a:rPr b="0" i="1" lang="en-IN" sz="2000" spc="-1" strike="noStrike">
                <a:solidFill>
                  <a:srgbClr val="000000"/>
                </a:solidFill>
                <a:latin typeface="Calibri"/>
              </a:rPr>
              <a:t>somewhere</a:t>
            </a:r>
            <a:r>
              <a:rPr b="0" lang="en-IN" sz="2000" spc="-1" strike="noStrike">
                <a:solidFill>
                  <a:srgbClr val="000000"/>
                </a:solidFill>
                <a:latin typeface="Calibri"/>
              </a:rPr>
              <a:t>. To do that, you can use the toContain matcher:</a:t>
            </a:r>
            <a:endParaRPr b="0" lang="en-IN" sz="2000" spc="-1" strike="noStrike">
              <a:latin typeface="Arial"/>
            </a:endParaRPr>
          </a:p>
          <a:p>
            <a:pPr lvl="1" marL="743040" indent="-285840">
              <a:lnSpc>
                <a:spcPct val="100000"/>
              </a:lnSpc>
              <a:spcBef>
                <a:spcPts val="320"/>
              </a:spcBef>
              <a:buClr>
                <a:srgbClr val="000000"/>
              </a:buClr>
              <a:buFont typeface="Arial"/>
              <a:buChar char="–"/>
            </a:pPr>
            <a:r>
              <a:rPr b="0" lang="en-IN" sz="1600" spc="-1" strike="noStrike">
                <a:solidFill>
                  <a:srgbClr val="000000"/>
                </a:solidFill>
                <a:latin typeface="Calibri"/>
              </a:rPr>
              <a:t>expect([1, 2, 3, 4]).toContain(3); </a:t>
            </a:r>
            <a:endParaRPr b="0" lang="en-IN" sz="1600" spc="-1" strike="noStrike">
              <a:latin typeface="Arial"/>
            </a:endParaRPr>
          </a:p>
          <a:p>
            <a:pPr lvl="1" marL="743040" indent="-285840">
              <a:lnSpc>
                <a:spcPct val="100000"/>
              </a:lnSpc>
              <a:spcBef>
                <a:spcPts val="320"/>
              </a:spcBef>
              <a:buClr>
                <a:srgbClr val="000000"/>
              </a:buClr>
              <a:buFont typeface="Arial"/>
              <a:buChar char="–"/>
            </a:pPr>
            <a:r>
              <a:rPr b="0" lang="en-IN" sz="1600" spc="-1" strike="noStrike">
                <a:solidFill>
                  <a:srgbClr val="000000"/>
                </a:solidFill>
                <a:latin typeface="Calibri"/>
              </a:rPr>
              <a:t>expect(["Penguin", "Turtle", "Pig", "Duck"]).toContain("Duck");</a:t>
            </a:r>
            <a:endParaRPr b="0" lang="en-IN" sz="1600" spc="-1" strike="noStrike">
              <a:latin typeface="Arial"/>
            </a:endParaRPr>
          </a:p>
          <a:p>
            <a:pPr>
              <a:lnSpc>
                <a:spcPct val="100000"/>
              </a:lnSpc>
              <a:buNone/>
            </a:pPr>
            <a:endParaRPr b="0" lang="en-IN" sz="16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Is It NaN? toBeNaN</a:t>
            </a:r>
            <a:endParaRPr b="0" lang="en-IN" sz="32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Like toBeNull, toBeNaN checks if something is NaN:</a:t>
            </a:r>
            <a:endParaRPr b="0" lang="en-IN" sz="2000" spc="-1" strike="noStrike">
              <a:latin typeface="Arial"/>
            </a:endParaRPr>
          </a:p>
          <a:p>
            <a:pPr lvl="1" marL="743040" indent="-285840">
              <a:lnSpc>
                <a:spcPct val="100000"/>
              </a:lnSpc>
              <a:spcBef>
                <a:spcPts val="320"/>
              </a:spcBef>
              <a:buClr>
                <a:srgbClr val="000000"/>
              </a:buClr>
              <a:buFont typeface="Arial"/>
              <a:buChar char="–"/>
            </a:pPr>
            <a:r>
              <a:rPr b="0" lang="en-IN" sz="1600" spc="-1" strike="noStrike">
                <a:solidFill>
                  <a:srgbClr val="000000"/>
                </a:solidFill>
                <a:latin typeface="Calibri"/>
              </a:rPr>
              <a:t>expect(5).not.toBeNaN(); // success </a:t>
            </a:r>
            <a:endParaRPr b="0" lang="en-IN" sz="1600" spc="-1" strike="noStrike">
              <a:latin typeface="Arial"/>
            </a:endParaRPr>
          </a:p>
          <a:p>
            <a:pPr lvl="1" marL="743040" indent="-285840">
              <a:lnSpc>
                <a:spcPct val="100000"/>
              </a:lnSpc>
              <a:spcBef>
                <a:spcPts val="320"/>
              </a:spcBef>
              <a:buClr>
                <a:srgbClr val="000000"/>
              </a:buClr>
              <a:buFont typeface="Arial"/>
              <a:buChar char="–"/>
            </a:pPr>
            <a:r>
              <a:rPr b="0" lang="en-IN" sz="1600" spc="-1" strike="noStrike">
                <a:solidFill>
                  <a:srgbClr val="000000"/>
                </a:solidFill>
                <a:latin typeface="Calibri"/>
              </a:rPr>
              <a:t>expect(0 / 0).toBeNaN(); // success</a:t>
            </a:r>
            <a:endParaRPr b="0" lang="en-IN" sz="1600" spc="-1" strike="noStrike">
              <a:latin typeface="Arial"/>
            </a:endParaRPr>
          </a:p>
          <a:p>
            <a:pPr>
              <a:lnSpc>
                <a:spcPct val="100000"/>
              </a:lnSpc>
              <a:buNone/>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799"/>
              </a:spcBef>
              <a:buClr>
                <a:srgbClr val="000000"/>
              </a:buClr>
              <a:buFont typeface="Arial"/>
              <a:buChar char="•"/>
            </a:pPr>
            <a:r>
              <a:rPr b="0" lang="en-IN" sz="4000" spc="-1" strike="noStrike">
                <a:solidFill>
                  <a:srgbClr val="000000"/>
                </a:solidFill>
                <a:latin typeface="Calibri"/>
              </a:rPr>
              <a:t>Check If an Element Is Present with toContain</a:t>
            </a:r>
            <a:endParaRPr b="0" lang="en-IN" sz="4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Sometimes you want to verify that an element is a member of an array, </a:t>
            </a:r>
            <a:r>
              <a:rPr b="0" i="1" lang="en-IN" sz="2000" spc="-1" strike="noStrike">
                <a:solidFill>
                  <a:srgbClr val="000000"/>
                </a:solidFill>
                <a:latin typeface="Calibri"/>
              </a:rPr>
              <a:t>somewhere</a:t>
            </a:r>
            <a:r>
              <a:rPr b="0" lang="en-IN" sz="2000" spc="-1" strike="noStrike">
                <a:solidFill>
                  <a:srgbClr val="000000"/>
                </a:solidFill>
                <a:latin typeface="Calibri"/>
              </a:rPr>
              <a:t>. To do that, you can use the toContain matcher:</a:t>
            </a:r>
            <a:endParaRPr b="0" lang="en-IN" sz="2000" spc="-1" strike="noStrike">
              <a:latin typeface="Arial"/>
            </a:endParaRPr>
          </a:p>
          <a:p>
            <a:pPr lvl="1" marL="743040" indent="-285840">
              <a:lnSpc>
                <a:spcPct val="100000"/>
              </a:lnSpc>
              <a:spcBef>
                <a:spcPts val="320"/>
              </a:spcBef>
              <a:buClr>
                <a:srgbClr val="000000"/>
              </a:buClr>
              <a:buFont typeface="Arial"/>
              <a:buChar char="–"/>
            </a:pPr>
            <a:r>
              <a:rPr b="0" lang="en-IN" sz="1600" spc="-1" strike="noStrike">
                <a:solidFill>
                  <a:srgbClr val="000000"/>
                </a:solidFill>
                <a:latin typeface="Calibri"/>
              </a:rPr>
              <a:t>expect([1, 2, 3, 4]).toContain(3); </a:t>
            </a:r>
            <a:endParaRPr b="0" lang="en-IN" sz="1600" spc="-1" strike="noStrike">
              <a:latin typeface="Arial"/>
            </a:endParaRPr>
          </a:p>
          <a:p>
            <a:pPr lvl="1" marL="743040" indent="-285840">
              <a:lnSpc>
                <a:spcPct val="100000"/>
              </a:lnSpc>
              <a:spcBef>
                <a:spcPts val="320"/>
              </a:spcBef>
              <a:buClr>
                <a:srgbClr val="000000"/>
              </a:buClr>
              <a:buFont typeface="Arial"/>
              <a:buChar char="–"/>
            </a:pPr>
            <a:r>
              <a:rPr b="0" lang="en-IN" sz="1600" spc="-1" strike="noStrike">
                <a:solidFill>
                  <a:srgbClr val="000000"/>
                </a:solidFill>
                <a:latin typeface="Calibri"/>
              </a:rPr>
              <a:t>expect(["Penguin", "Turtle", "Pig", "Duck"]).toContain("Duck");</a:t>
            </a:r>
            <a:endParaRPr b="0" lang="en-IN" sz="1600" spc="-1" strike="noStrike">
              <a:latin typeface="Arial"/>
            </a:endParaRPr>
          </a:p>
          <a:p>
            <a:pPr>
              <a:lnSpc>
                <a:spcPct val="100000"/>
              </a:lnSpc>
              <a:buNone/>
            </a:pPr>
            <a:endParaRPr b="0" lang="en-IN" sz="16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Is It NaN? toBeNaN</a:t>
            </a:r>
            <a:endParaRPr b="0" lang="en-IN" sz="32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Like toBeNull, toBeNaN checks if something is NaN:</a:t>
            </a:r>
            <a:endParaRPr b="0" lang="en-IN" sz="2000" spc="-1" strike="noStrike">
              <a:latin typeface="Arial"/>
            </a:endParaRPr>
          </a:p>
          <a:p>
            <a:pPr lvl="1" marL="743040" indent="-285840">
              <a:lnSpc>
                <a:spcPct val="100000"/>
              </a:lnSpc>
              <a:spcBef>
                <a:spcPts val="320"/>
              </a:spcBef>
              <a:buClr>
                <a:srgbClr val="000000"/>
              </a:buClr>
              <a:buFont typeface="Arial"/>
              <a:buChar char="–"/>
            </a:pPr>
            <a:r>
              <a:rPr b="0" lang="en-IN" sz="1600" spc="-1" strike="noStrike">
                <a:solidFill>
                  <a:srgbClr val="000000"/>
                </a:solidFill>
                <a:latin typeface="Calibri"/>
              </a:rPr>
              <a:t>expect(5).not.toBeNaN(); // success </a:t>
            </a:r>
            <a:endParaRPr b="0" lang="en-IN" sz="1600" spc="-1" strike="noStrike">
              <a:latin typeface="Arial"/>
            </a:endParaRPr>
          </a:p>
          <a:p>
            <a:pPr lvl="1" marL="743040" indent="-285840">
              <a:lnSpc>
                <a:spcPct val="100000"/>
              </a:lnSpc>
              <a:spcBef>
                <a:spcPts val="320"/>
              </a:spcBef>
              <a:buClr>
                <a:srgbClr val="000000"/>
              </a:buClr>
              <a:buFont typeface="Arial"/>
              <a:buChar char="–"/>
            </a:pPr>
            <a:r>
              <a:rPr b="0" lang="en-IN" sz="1600" spc="-1" strike="noStrike">
                <a:solidFill>
                  <a:srgbClr val="000000"/>
                </a:solidFill>
                <a:latin typeface="Calibri"/>
              </a:rPr>
              <a:t>expect(0 / 0).toBeNaN(); // success</a:t>
            </a:r>
            <a:endParaRPr b="0" lang="en-IN" sz="1600" spc="-1" strike="noStrike">
              <a:latin typeface="Arial"/>
            </a:endParaRPr>
          </a:p>
          <a:p>
            <a:pPr>
              <a:lnSpc>
                <a:spcPct val="100000"/>
              </a:lnSpc>
              <a:buNone/>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799"/>
              </a:spcBef>
              <a:buClr>
                <a:srgbClr val="000000"/>
              </a:buClr>
              <a:buFont typeface="Arial"/>
              <a:buChar char="•"/>
            </a:pPr>
            <a:r>
              <a:rPr b="0" lang="en-IN" sz="4000" spc="-1" strike="noStrike">
                <a:solidFill>
                  <a:srgbClr val="000000"/>
                </a:solidFill>
                <a:latin typeface="Calibri"/>
              </a:rPr>
              <a:t>Comparators: toBeGreaterThan, toBeLessThan</a:t>
            </a:r>
            <a:endParaRPr b="0" lang="en-IN" sz="4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The toBeGreaterThan and toBeLessThan matchers check if something is greater than or less than something else. All of these will pass:</a:t>
            </a:r>
            <a:endParaRPr b="0" lang="en-IN" sz="2000" spc="-1" strike="noStrike">
              <a:latin typeface="Arial"/>
            </a:endParaRPr>
          </a:p>
          <a:p>
            <a:pPr>
              <a:lnSpc>
                <a:spcPct val="100000"/>
              </a:lnSpc>
              <a:spcBef>
                <a:spcPts val="400"/>
              </a:spcBef>
              <a:buNone/>
              <a:tabLst>
                <a:tab algn="l" pos="0"/>
              </a:tabLst>
            </a:pPr>
            <a:r>
              <a:rPr b="0" lang="en-IN" sz="2000" spc="-1" strike="noStrike">
                <a:solidFill>
                  <a:srgbClr val="000000"/>
                </a:solidFill>
                <a:latin typeface="Calibri"/>
              </a:rPr>
              <a:t> </a:t>
            </a:r>
            <a:endParaRPr b="0" lang="en-IN" sz="2000" spc="-1" strike="noStrike">
              <a:latin typeface="Arial"/>
            </a:endParaRPr>
          </a:p>
          <a:p>
            <a:pPr lvl="1" marL="743040" indent="-28584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expect(8).toBeGreaterThan(5);</a:t>
            </a:r>
            <a:endParaRPr b="0" lang="en-IN" sz="2000" spc="-1" strike="noStrike">
              <a:latin typeface="Arial"/>
            </a:endParaRPr>
          </a:p>
          <a:p>
            <a:pPr lvl="1" marL="743040" indent="-28584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 </a:t>
            </a:r>
            <a:r>
              <a:rPr b="0" lang="en-IN" sz="2000" spc="-1" strike="noStrike">
                <a:solidFill>
                  <a:srgbClr val="000000"/>
                </a:solidFill>
                <a:latin typeface="Calibri"/>
              </a:rPr>
              <a:t>expect(5).toBeLessThan(12); </a:t>
            </a:r>
            <a:endParaRPr b="0" lang="en-IN" sz="2000" spc="-1" strike="noStrike">
              <a:latin typeface="Arial"/>
            </a:endParaRPr>
          </a:p>
          <a:p>
            <a:pPr lvl="1" marL="743040" indent="-28584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expect("a").toBeLessThan("z"); // Notice that it works for strings too!</a:t>
            </a:r>
            <a:endParaRPr b="0" lang="en-IN" sz="2000" spc="-1" strike="noStrike">
              <a:latin typeface="Arial"/>
            </a:endParaRPr>
          </a:p>
          <a:p>
            <a:pPr marL="343080" indent="-343080">
              <a:lnSpc>
                <a:spcPct val="100000"/>
              </a:lnSpc>
              <a:spcBef>
                <a:spcPts val="479"/>
              </a:spcBef>
              <a:buClr>
                <a:srgbClr val="000000"/>
              </a:buClr>
              <a:buFont typeface="Arial"/>
              <a:buChar char="•"/>
              <a:tabLst>
                <a:tab algn="l" pos="0"/>
              </a:tabLst>
            </a:pPr>
            <a:r>
              <a:rPr b="0" lang="en-IN" sz="2400" spc="-1" strike="noStrike">
                <a:solidFill>
                  <a:srgbClr val="000000"/>
                </a:solidFill>
                <a:latin typeface="Calibri"/>
              </a:rPr>
              <a:t> </a:t>
            </a:r>
            <a:endParaRPr b="0" lang="en-IN" sz="2400" spc="-1" strike="noStrike">
              <a:latin typeface="Arial"/>
            </a:endParaRPr>
          </a:p>
          <a:p>
            <a:pPr>
              <a:lnSpc>
                <a:spcPct val="100000"/>
              </a:lnSpc>
              <a:buNone/>
              <a:tabLst>
                <a:tab algn="l" pos="0"/>
              </a:tabLst>
            </a:pP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2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Setup and Teardown.</a:t>
            </a:r>
            <a:endParaRPr b="0" lang="en-IN" sz="4400" spc="-1" strike="noStrike">
              <a:latin typeface="Arial"/>
            </a:endParaRPr>
          </a:p>
        </p:txBody>
      </p:sp>
      <p:sp>
        <p:nvSpPr>
          <p:cNvPr id="768"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Sometimes in order to test a feature we need to perform some setup, perhaps it’s creating some test objects. Also we may need to perform some cleanup activities after we have finished testing, perhaps we need to delete some files from the hard drive.</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These activities are called </a:t>
            </a:r>
            <a:r>
              <a:rPr b="0" i="1" lang="en-IN" sz="2000" spc="-1" strike="noStrike">
                <a:solidFill>
                  <a:srgbClr val="000000"/>
                </a:solidFill>
                <a:latin typeface="Calibri"/>
              </a:rPr>
              <a:t>setup</a:t>
            </a:r>
            <a:r>
              <a:rPr b="0" lang="en-IN" sz="2000" spc="-1" strike="noStrike">
                <a:solidFill>
                  <a:srgbClr val="000000"/>
                </a:solidFill>
                <a:latin typeface="Calibri"/>
              </a:rPr>
              <a:t> and </a:t>
            </a:r>
            <a:r>
              <a:rPr b="0" i="1" lang="en-IN" sz="2000" spc="-1" strike="noStrike">
                <a:solidFill>
                  <a:srgbClr val="000000"/>
                </a:solidFill>
                <a:latin typeface="Calibri"/>
              </a:rPr>
              <a:t>teardown</a:t>
            </a:r>
            <a:r>
              <a:rPr b="0" lang="en-IN" sz="2000" spc="-1" strike="noStrike">
                <a:solidFill>
                  <a:srgbClr val="000000"/>
                </a:solidFill>
                <a:latin typeface="Calibri"/>
              </a:rPr>
              <a:t> (for cleaning up) and Jasmine has a few functions we can use to make this easier:</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beforeAll() - </a:t>
            </a:r>
            <a:r>
              <a:rPr b="0" lang="en-IN" sz="2000" spc="-1" strike="noStrike">
                <a:solidFill>
                  <a:srgbClr val="000000"/>
                </a:solidFill>
                <a:latin typeface="Calibri"/>
              </a:rPr>
              <a:t>This</a:t>
            </a:r>
            <a:r>
              <a:rPr b="1" lang="en-IN" sz="2000" spc="-1" strike="noStrike">
                <a:solidFill>
                  <a:srgbClr val="000000"/>
                </a:solidFill>
                <a:latin typeface="Calibri"/>
              </a:rPr>
              <a:t> </a:t>
            </a:r>
            <a:r>
              <a:rPr b="0" lang="en-IN" sz="2000" spc="-1" strike="noStrike">
                <a:solidFill>
                  <a:srgbClr val="000000"/>
                </a:solidFill>
                <a:latin typeface="Calibri"/>
              </a:rPr>
              <a:t>function is called </a:t>
            </a:r>
            <a:r>
              <a:rPr b="1" lang="en-IN" sz="2000" spc="-1" strike="noStrike">
                <a:solidFill>
                  <a:srgbClr val="000000"/>
                </a:solidFill>
                <a:latin typeface="Calibri"/>
              </a:rPr>
              <a:t>once</a:t>
            </a:r>
            <a:r>
              <a:rPr b="0" lang="en-IN" sz="2000" spc="-1" strike="noStrike">
                <a:solidFill>
                  <a:srgbClr val="000000"/>
                </a:solidFill>
                <a:latin typeface="Calibri"/>
              </a:rPr>
              <a:t>, </a:t>
            </a:r>
            <a:r>
              <a:rPr b="0" i="1" lang="en-IN" sz="2000" spc="-1" strike="noStrike">
                <a:solidFill>
                  <a:srgbClr val="000000"/>
                </a:solidFill>
                <a:latin typeface="Calibri"/>
              </a:rPr>
              <a:t>before</a:t>
            </a:r>
            <a:r>
              <a:rPr b="0" lang="en-IN" sz="2000" spc="-1" strike="noStrike">
                <a:solidFill>
                  <a:srgbClr val="000000"/>
                </a:solidFill>
                <a:latin typeface="Calibri"/>
              </a:rPr>
              <a:t> all the specs in a test suite (describe function) are run.</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afterAll() -  </a:t>
            </a:r>
            <a:r>
              <a:rPr b="0" lang="en-IN" sz="2000" spc="-1" strike="noStrike">
                <a:solidFill>
                  <a:srgbClr val="000000"/>
                </a:solidFill>
                <a:latin typeface="Calibri"/>
              </a:rPr>
              <a:t>This function is called </a:t>
            </a:r>
            <a:r>
              <a:rPr b="1" lang="en-IN" sz="2000" spc="-1" strike="noStrike">
                <a:solidFill>
                  <a:srgbClr val="000000"/>
                </a:solidFill>
                <a:latin typeface="Calibri"/>
              </a:rPr>
              <a:t>once</a:t>
            </a:r>
            <a:r>
              <a:rPr b="0" lang="en-IN" sz="2000" spc="-1" strike="noStrike">
                <a:solidFill>
                  <a:srgbClr val="000000"/>
                </a:solidFill>
                <a:latin typeface="Calibri"/>
              </a:rPr>
              <a:t> </a:t>
            </a:r>
            <a:r>
              <a:rPr b="0" i="1" lang="en-IN" sz="2000" spc="-1" strike="noStrike">
                <a:solidFill>
                  <a:srgbClr val="000000"/>
                </a:solidFill>
                <a:latin typeface="Calibri"/>
              </a:rPr>
              <a:t>after</a:t>
            </a:r>
            <a:r>
              <a:rPr b="0" lang="en-IN" sz="2000" spc="-1" strike="noStrike">
                <a:solidFill>
                  <a:srgbClr val="000000"/>
                </a:solidFill>
                <a:latin typeface="Calibri"/>
              </a:rPr>
              <a:t> all the specs in a test suite are finished.</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beforeEach() -  </a:t>
            </a:r>
            <a:r>
              <a:rPr b="0" lang="en-IN" sz="2000" spc="-1" strike="noStrike">
                <a:solidFill>
                  <a:srgbClr val="000000"/>
                </a:solidFill>
                <a:latin typeface="Calibri"/>
              </a:rPr>
              <a:t>This function is called </a:t>
            </a:r>
            <a:r>
              <a:rPr b="0" i="1" lang="en-IN" sz="2000" spc="-1" strike="noStrike">
                <a:solidFill>
                  <a:srgbClr val="000000"/>
                </a:solidFill>
                <a:latin typeface="Calibri"/>
              </a:rPr>
              <a:t>before</a:t>
            </a:r>
            <a:r>
              <a:rPr b="0" lang="en-IN" sz="2000" spc="-1" strike="noStrike">
                <a:solidFill>
                  <a:srgbClr val="000000"/>
                </a:solidFill>
                <a:latin typeface="Calibri"/>
              </a:rPr>
              <a:t> </a:t>
            </a:r>
            <a:r>
              <a:rPr b="1" lang="en-IN" sz="2000" spc="-1" strike="noStrike">
                <a:solidFill>
                  <a:srgbClr val="000000"/>
                </a:solidFill>
                <a:latin typeface="Calibri"/>
              </a:rPr>
              <a:t>each</a:t>
            </a:r>
            <a:r>
              <a:rPr b="0" lang="en-IN" sz="2000" spc="-1" strike="noStrike">
                <a:solidFill>
                  <a:srgbClr val="000000"/>
                </a:solidFill>
                <a:latin typeface="Calibri"/>
              </a:rPr>
              <a:t> test specification (it function) is run.</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afterEach() - </a:t>
            </a:r>
            <a:r>
              <a:rPr b="0" lang="en-IN" sz="2000" spc="-1" strike="noStrike">
                <a:solidFill>
                  <a:srgbClr val="000000"/>
                </a:solidFill>
                <a:latin typeface="Calibri"/>
              </a:rPr>
              <a:t>This function is called </a:t>
            </a:r>
            <a:r>
              <a:rPr b="0" i="1" lang="en-IN" sz="2000" spc="-1" strike="noStrike">
                <a:solidFill>
                  <a:srgbClr val="000000"/>
                </a:solidFill>
                <a:latin typeface="Calibri"/>
              </a:rPr>
              <a:t>after</a:t>
            </a:r>
            <a:r>
              <a:rPr b="0" lang="en-IN" sz="2000" spc="-1" strike="noStrike">
                <a:solidFill>
                  <a:srgbClr val="000000"/>
                </a:solidFill>
                <a:latin typeface="Calibri"/>
              </a:rPr>
              <a:t> </a:t>
            </a:r>
            <a:r>
              <a:rPr b="1" lang="en-IN" sz="2000" spc="-1" strike="noStrike">
                <a:solidFill>
                  <a:srgbClr val="000000"/>
                </a:solidFill>
                <a:latin typeface="Calibri"/>
              </a:rPr>
              <a:t>each</a:t>
            </a:r>
            <a:r>
              <a:rPr b="0" lang="en-IN" sz="2000" spc="-1" strike="noStrike">
                <a:solidFill>
                  <a:srgbClr val="000000"/>
                </a:solidFill>
                <a:latin typeface="Calibri"/>
              </a:rPr>
              <a:t> test specification is run.</a:t>
            </a:r>
            <a:endParaRPr b="0" lang="en-IN" sz="2000" spc="-1" strike="noStrike">
              <a:latin typeface="Arial"/>
            </a:endParaRPr>
          </a:p>
          <a:p>
            <a:pPr>
              <a:lnSpc>
                <a:spcPct val="100000"/>
              </a:lnSpc>
              <a:spcBef>
                <a:spcPts val="400"/>
              </a:spcBef>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What is Karma</a:t>
            </a:r>
            <a:endParaRPr b="0" lang="en-IN" sz="4400" spc="-1" strike="noStrike">
              <a:latin typeface="Arial"/>
            </a:endParaRPr>
          </a:p>
        </p:txBody>
      </p:sp>
      <p:sp>
        <p:nvSpPr>
          <p:cNvPr id="770"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Manually running Jasmine tests by refreshing a browser tab repeatedly in different browsers every time we edit some code can become tiresome.</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Karma is a tool which lets us spawn browsers and run Jasmine tests inside of them all from the command line. The results of the tests are also displayed on the command line.</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Karma can also watch your development files for changes and re-run the tests automatically.</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Karma lets us run Jasmine tests as part of a development tool chain which requires tests to be runnable and results inspectable via the command line.</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It’s not necessary to know the internals of how Karma works. When using the Angular CLI it handles the configuration for us </a:t>
            </a:r>
            <a:endParaRPr b="0" lang="en-IN" sz="2000" spc="-1" strike="noStrike">
              <a:latin typeface="Arial"/>
            </a:endParaRPr>
          </a:p>
          <a:p>
            <a:pPr>
              <a:lnSpc>
                <a:spcPct val="100000"/>
              </a:lnSpc>
              <a:spcBef>
                <a:spcPts val="400"/>
              </a:spcBef>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Installing Karma and configuration.</a:t>
            </a:r>
            <a:endParaRPr b="0" lang="en-IN" sz="4400" spc="-1" strike="noStrike">
              <a:latin typeface="Arial"/>
            </a:endParaRPr>
          </a:p>
        </p:txBody>
      </p:sp>
      <p:pic>
        <p:nvPicPr>
          <p:cNvPr id="772" name="Picture 2" descr=""/>
          <p:cNvPicPr/>
          <p:nvPr/>
        </p:nvPicPr>
        <p:blipFill>
          <a:blip r:embed="rId1"/>
          <a:stretch/>
        </p:blipFill>
        <p:spPr>
          <a:xfrm>
            <a:off x="1731960" y="1600200"/>
            <a:ext cx="5676480" cy="4522320"/>
          </a:xfrm>
          <a:prstGeom prst="rect">
            <a:avLst/>
          </a:prstGeom>
          <a:ln w="0">
            <a:noFill/>
          </a:ln>
        </p:spPr>
      </p:pic>
    </p:spTree>
  </p:cSld>
  <mc:AlternateContent>
    <mc:Choice Requires="p14">
      <p:transition spd="slow" p14:dur="2000"/>
    </mc:Choice>
    <mc:Fallback>
      <p:transition spd="slow"/>
    </mc:Fallback>
  </mc:AlternateContent>
</p:sld>
</file>

<file path=ppt/slides/slide2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Testing components.</a:t>
            </a:r>
            <a:endParaRPr b="0" lang="en-IN" sz="4400" spc="-1" strike="noStrike">
              <a:latin typeface="Arial"/>
            </a:endParaRPr>
          </a:p>
        </p:txBody>
      </p:sp>
      <p:sp>
        <p:nvSpPr>
          <p:cNvPr id="774"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Create a new project. (ng new test-project). </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Run ng test </a:t>
            </a:r>
            <a:r>
              <a:rPr b="0" lang="en-US" sz="2000" spc="-1" strike="noStrike">
                <a:solidFill>
                  <a:srgbClr val="000000"/>
                </a:solidFill>
                <a:latin typeface="Wingdings"/>
              </a:rPr>
              <a:t></a:t>
            </a:r>
            <a:r>
              <a:rPr b="0" lang="en-US" sz="2000" spc="-1" strike="noStrike">
                <a:solidFill>
                  <a:srgbClr val="000000"/>
                </a:solidFill>
                <a:latin typeface="Calibri"/>
              </a:rPr>
              <a:t> It will open the result in the browser.</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Enter the following code in app.component.ts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p:txBody>
      </p:sp>
      <p:pic>
        <p:nvPicPr>
          <p:cNvPr id="775" name="Picture 2" descr=""/>
          <p:cNvPicPr/>
          <p:nvPr/>
        </p:nvPicPr>
        <p:blipFill>
          <a:blip r:embed="rId1"/>
          <a:stretch/>
        </p:blipFill>
        <p:spPr>
          <a:xfrm>
            <a:off x="5940360" y="2486160"/>
            <a:ext cx="2961720" cy="4368240"/>
          </a:xfrm>
          <a:prstGeom prst="rect">
            <a:avLst/>
          </a:prstGeom>
          <a:ln w="0">
            <a:noFill/>
          </a:ln>
        </p:spPr>
      </p:pic>
    </p:spTree>
  </p:cSld>
  <mc:AlternateContent>
    <mc:Choice Requires="p14">
      <p:transition spd="slow" p14:dur="2000"/>
    </mc:Choice>
    <mc:Fallback>
      <p:transition spd="slow"/>
    </mc:Fallback>
  </mc:AlternateContent>
</p:sld>
</file>

<file path=ppt/slides/slide2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 </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p:txBody>
      </p:sp>
      <p:pic>
        <p:nvPicPr>
          <p:cNvPr id="777" name="Picture 2" descr=""/>
          <p:cNvPicPr/>
          <p:nvPr/>
        </p:nvPicPr>
        <p:blipFill>
          <a:blip r:embed="rId1"/>
          <a:stretch/>
        </p:blipFill>
        <p:spPr>
          <a:xfrm>
            <a:off x="900000" y="189000"/>
            <a:ext cx="5549400" cy="6273360"/>
          </a:xfrm>
          <a:prstGeom prst="rect">
            <a:avLst/>
          </a:prstGeom>
          <a:ln w="0">
            <a:noFill/>
          </a:ln>
        </p:spPr>
      </p:pic>
    </p:spTree>
  </p:cSld>
  <mc:AlternateContent>
    <mc:Choice Requires="p14">
      <p:transition spd="slow" p14:dur="2000"/>
    </mc:Choice>
    <mc:Fallback>
      <p:transition spd="slow"/>
    </mc:Fallback>
  </mc:AlternateContent>
</p:sld>
</file>

<file path=ppt/slides/slide2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Testing A Component. In app.component.spec.ts</a:t>
            </a:r>
            <a:endParaRPr b="0" lang="en-IN" sz="4400" spc="-1" strike="noStrike">
              <a:latin typeface="Arial"/>
            </a:endParaRPr>
          </a:p>
        </p:txBody>
      </p:sp>
      <p:pic>
        <p:nvPicPr>
          <p:cNvPr id="779" name="Picture 2" descr=""/>
          <p:cNvPicPr/>
          <p:nvPr/>
        </p:nvPicPr>
        <p:blipFill>
          <a:blip r:embed="rId1"/>
          <a:stretch/>
        </p:blipFill>
        <p:spPr>
          <a:xfrm>
            <a:off x="971640" y="1989000"/>
            <a:ext cx="5142960" cy="4522320"/>
          </a:xfrm>
          <a:prstGeom prst="rect">
            <a:avLst/>
          </a:prstGeom>
          <a:ln w="0">
            <a:noFill/>
          </a:ln>
        </p:spPr>
      </p:pic>
    </p:spTree>
  </p:cSld>
  <mc:AlternateContent>
    <mc:Choice Requires="p14">
      <p:transition spd="slow" p14:dur="2000"/>
    </mc:Choice>
    <mc:Fallback>
      <p:transition spd="slow"/>
    </mc:Fallback>
  </mc:AlternateContent>
</p:sld>
</file>

<file path=ppt/slides/slide2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beforeEach(), afterEach(), beforeAll(), afterAll().</a:t>
            </a:r>
            <a:endParaRPr b="0" lang="en-IN" sz="4400" spc="-1" strike="noStrike">
              <a:latin typeface="Arial"/>
            </a:endParaRPr>
          </a:p>
        </p:txBody>
      </p:sp>
      <p:pic>
        <p:nvPicPr>
          <p:cNvPr id="781" name="Picture 2" descr=""/>
          <p:cNvPicPr/>
          <p:nvPr/>
        </p:nvPicPr>
        <p:blipFill>
          <a:blip r:embed="rId1"/>
          <a:stretch/>
        </p:blipFill>
        <p:spPr>
          <a:xfrm>
            <a:off x="2556000" y="1773360"/>
            <a:ext cx="3822120" cy="45064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Angular installation check</a:t>
            </a:r>
            <a:endParaRPr b="0" lang="en-IN" sz="4400" spc="-1" strike="noStrike">
              <a:latin typeface="Arial"/>
            </a:endParaRPr>
          </a:p>
        </p:txBody>
      </p:sp>
      <p:sp>
        <p:nvSpPr>
          <p:cNvPr id="181"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Run </a:t>
            </a:r>
            <a:r>
              <a:rPr b="0" lang="en-IN" sz="2000" spc="-1" strike="noStrike" u="sng">
                <a:solidFill>
                  <a:srgbClr val="0000ff"/>
                </a:solidFill>
                <a:uFillTx/>
                <a:latin typeface="Calibri"/>
                <a:hlinkClick r:id="rId1"/>
              </a:rPr>
              <a:t>http://localhost:4200</a:t>
            </a:r>
            <a:r>
              <a:rPr b="0" lang="en-IN" sz="2000" spc="-1" strike="noStrike">
                <a:solidFill>
                  <a:srgbClr val="000000"/>
                </a:solidFill>
                <a:latin typeface="Calibri"/>
              </a:rPr>
              <a:t> in the browser.  It generates the following output.</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182" name="Picture 2" descr=""/>
          <p:cNvPicPr/>
          <p:nvPr/>
        </p:nvPicPr>
        <p:blipFill>
          <a:blip r:embed="rId2"/>
          <a:stretch/>
        </p:blipFill>
        <p:spPr>
          <a:xfrm>
            <a:off x="250920" y="2421000"/>
            <a:ext cx="7918200" cy="4271400"/>
          </a:xfrm>
          <a:prstGeom prst="rect">
            <a:avLst/>
          </a:prstGeom>
          <a:ln w="0">
            <a:noFill/>
          </a:ln>
        </p:spPr>
      </p:pic>
    </p:spTree>
  </p:cSld>
  <mc:AlternateContent>
    <mc:Choice Requires="p14">
      <p:transition spd="slow" p14:dur="2000"/>
    </mc:Choice>
    <mc:Fallback>
      <p:transition spd="slow"/>
    </mc:Fallback>
  </mc:AlternateContent>
</p:sld>
</file>

<file path=ppt/slides/slide2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Testing a service.</a:t>
            </a:r>
            <a:endParaRPr b="0" lang="en-IN" sz="4400" spc="-1" strike="noStrike">
              <a:latin typeface="Arial"/>
            </a:endParaRPr>
          </a:p>
        </p:txBody>
      </p:sp>
      <p:sp>
        <p:nvSpPr>
          <p:cNvPr id="783"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Creat a service Authentication (ng g service Authentication).</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Add the following code in the service.</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authentication.service.spec.ts </a:t>
            </a:r>
            <a:r>
              <a:rPr b="0" lang="en-US" sz="2000" spc="-1" strike="noStrike">
                <a:solidFill>
                  <a:srgbClr val="000000"/>
                </a:solidFill>
                <a:latin typeface="Wingdings"/>
              </a:rPr>
              <a:t></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784" name="Picture 2" descr=""/>
          <p:cNvPicPr/>
          <p:nvPr/>
        </p:nvPicPr>
        <p:blipFill>
          <a:blip r:embed="rId1"/>
          <a:stretch/>
        </p:blipFill>
        <p:spPr>
          <a:xfrm>
            <a:off x="674640" y="2330280"/>
            <a:ext cx="7229160" cy="2193480"/>
          </a:xfrm>
          <a:prstGeom prst="rect">
            <a:avLst/>
          </a:prstGeom>
          <a:ln w="0">
            <a:noFill/>
          </a:ln>
        </p:spPr>
      </p:pic>
      <p:pic>
        <p:nvPicPr>
          <p:cNvPr id="785" name="Picture 3" descr=""/>
          <p:cNvPicPr/>
          <p:nvPr/>
        </p:nvPicPr>
        <p:blipFill>
          <a:blip r:embed="rId2"/>
          <a:stretch/>
        </p:blipFill>
        <p:spPr>
          <a:xfrm>
            <a:off x="755640" y="4941720"/>
            <a:ext cx="7597440" cy="1736280"/>
          </a:xfrm>
          <a:prstGeom prst="rect">
            <a:avLst/>
          </a:prstGeom>
          <a:ln w="0">
            <a:noFill/>
          </a:ln>
        </p:spPr>
      </p:pic>
    </p:spTree>
  </p:cSld>
  <mc:AlternateContent>
    <mc:Choice Requires="p14">
      <p:transition spd="slow" p14:dur="2000"/>
    </mc:Choice>
    <mc:Fallback>
      <p:transition spd="slow"/>
    </mc:Fallback>
  </mc:AlternateContent>
</p:sld>
</file>

<file path=ppt/slides/slide2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6" name="Picture 2" descr=""/>
          <p:cNvPicPr/>
          <p:nvPr/>
        </p:nvPicPr>
        <p:blipFill>
          <a:blip r:embed="rId1"/>
          <a:stretch/>
        </p:blipFill>
        <p:spPr>
          <a:xfrm>
            <a:off x="250920" y="404640"/>
            <a:ext cx="8435520" cy="5013000"/>
          </a:xfrm>
          <a:prstGeom prst="rect">
            <a:avLst/>
          </a:prstGeom>
          <a:ln w="0">
            <a:noFill/>
          </a:ln>
        </p:spPr>
      </p:pic>
    </p:spTree>
  </p:cSld>
  <mc:AlternateContent>
    <mc:Choice Requires="p14">
      <p:transition spd="slow" p14:dur="2000"/>
    </mc:Choice>
    <mc:Fallback>
      <p:transition spd="slow"/>
    </mc:Fallback>
  </mc:AlternateContent>
</p:sld>
</file>

<file path=ppt/slides/slide2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7" name="Picture 2" descr=""/>
          <p:cNvPicPr/>
          <p:nvPr/>
        </p:nvPicPr>
        <p:blipFill>
          <a:blip r:embed="rId1"/>
          <a:stretch/>
        </p:blipFill>
        <p:spPr>
          <a:xfrm>
            <a:off x="1116000" y="476280"/>
            <a:ext cx="6371640" cy="5216040"/>
          </a:xfrm>
          <a:prstGeom prst="rect">
            <a:avLst/>
          </a:prstGeom>
          <a:ln w="0">
            <a:noFill/>
          </a:ln>
        </p:spPr>
      </p:pic>
    </p:spTree>
  </p:cSld>
  <mc:AlternateContent>
    <mc:Choice Requires="p14">
      <p:transition spd="slow" p14:dur="2000"/>
    </mc:Choice>
    <mc:Fallback>
      <p:transition spd="slow"/>
    </mc:Fallback>
  </mc:AlternateContent>
</p:sld>
</file>

<file path=ppt/slides/slide2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What is front end performance.</a:t>
            </a:r>
            <a:endParaRPr b="0" lang="en-IN" sz="4400" spc="-1" strike="noStrike">
              <a:latin typeface="Arial"/>
            </a:endParaRPr>
          </a:p>
        </p:txBody>
      </p:sp>
      <p:sp>
        <p:nvSpPr>
          <p:cNvPr id="789"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My simplest definition is </a:t>
            </a:r>
            <a:r>
              <a:rPr b="1" lang="en-IN" sz="1600" spc="-1" strike="noStrike">
                <a:solidFill>
                  <a:srgbClr val="000000"/>
                </a:solidFill>
                <a:latin typeface="Calibri"/>
              </a:rPr>
              <a:t>“the time it takes for an application to become usable.”</a:t>
            </a:r>
            <a:r>
              <a:rPr b="0" lang="en-IN" sz="1600" spc="-1" strike="noStrike">
                <a:solidFill>
                  <a:srgbClr val="000000"/>
                </a:solidFill>
                <a:latin typeface="Calibri"/>
              </a:rPr>
              <a:t> For me, this is challenging to wrap my head around because “usable” can be interpreted in different ways by different people </a:t>
            </a:r>
            <a:r>
              <a:rPr b="0" i="1" lang="en-IN" sz="1600" spc="-1" strike="noStrike">
                <a:solidFill>
                  <a:srgbClr val="000000"/>
                </a:solidFill>
                <a:latin typeface="Calibri"/>
              </a:rPr>
              <a:t>(or maybe the same person on different days)</a:t>
            </a:r>
            <a:r>
              <a:rPr b="0" lang="en-IN" sz="1600" spc="-1" strike="noStrike">
                <a:solidFill>
                  <a:srgbClr val="000000"/>
                </a:solidFill>
                <a:latin typeface="Calibri"/>
              </a:rPr>
              <a:t>.</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You could argue, when looking at something like server response time there’s one definition for “is it usable?” The overall response time. Before the server responds, it’s 0% usable. The user hasn’t received the response and they can’t do anything without that. Once the server has responded it’s now 100% usable for the user (or at least for the client to make it usable). With that, improving the server response time will improve the time it takes the server to “become usable.”</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When looking at frontend performance it becomes less straightforward. Rarely, it’s exactly 0% or 100% usable, but rather somewhere between during an application’s life cycle. There are a large number of variables that can affect the usability: the actual feature code efficiency (eg: </a:t>
            </a:r>
            <a:r>
              <a:rPr b="0" lang="en-IN" sz="1600" spc="-1" strike="noStrike" u="sng">
                <a:solidFill>
                  <a:srgbClr val="0000ff"/>
                </a:solidFill>
                <a:uFillTx/>
                <a:latin typeface="Calibri"/>
                <a:hlinkClick r:id="rId1"/>
              </a:rPr>
              <a:t>maybe using concat vs push in a large loop</a:t>
            </a:r>
            <a:r>
              <a:rPr b="0" lang="en-IN" sz="1600" spc="-1" strike="noStrike">
                <a:solidFill>
                  <a:srgbClr val="000000"/>
                </a:solidFill>
                <a:latin typeface="Calibri"/>
              </a:rPr>
              <a:t>), network latency, server response time, server response size, JavaScript and CSS file size, browser, available resources on the client, caching, long running tasks, loading states, etc</a:t>
            </a:r>
            <a:endParaRPr b="0" lang="en-IN" sz="1600" spc="-1" strike="noStrike">
              <a:latin typeface="Arial"/>
            </a:endParaRPr>
          </a:p>
          <a:p>
            <a:pPr>
              <a:lnSpc>
                <a:spcPct val="100000"/>
              </a:lnSpc>
              <a:spcBef>
                <a:spcPts val="320"/>
              </a:spcBef>
              <a:buNone/>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Peformance KPIs.</a:t>
            </a:r>
            <a:endParaRPr b="0" lang="en-IN" sz="4400" spc="-1" strike="noStrike">
              <a:latin typeface="Arial"/>
            </a:endParaRPr>
          </a:p>
        </p:txBody>
      </p:sp>
      <p:sp>
        <p:nvSpPr>
          <p:cNvPr id="791"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u="sng">
                <a:solidFill>
                  <a:srgbClr val="0000ff"/>
                </a:solidFill>
                <a:uFillTx/>
                <a:latin typeface="Calibri"/>
                <a:hlinkClick r:id="rId1"/>
              </a:rPr>
              <a:t>First Paint (FP)</a:t>
            </a:r>
            <a:r>
              <a:rPr b="0" lang="en-IN" sz="2000" spc="-1" strike="noStrike">
                <a:solidFill>
                  <a:srgbClr val="000000"/>
                </a:solidFill>
                <a:latin typeface="Calibri"/>
              </a:rPr>
              <a:t>: </a:t>
            </a:r>
            <a:r>
              <a:rPr b="0" i="1" lang="en-IN" sz="2000" spc="-1" strike="noStrike">
                <a:solidFill>
                  <a:srgbClr val="000000"/>
                </a:solidFill>
                <a:latin typeface="Calibri"/>
              </a:rPr>
              <a:t>the time it takes to render the first pixels on the screen, something visually different from the previous page</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u="sng">
                <a:solidFill>
                  <a:srgbClr val="0000ff"/>
                </a:solidFill>
                <a:uFillTx/>
                <a:latin typeface="Calibri"/>
                <a:hlinkClick r:id="rId2"/>
              </a:rPr>
              <a:t>First Contentful Paint (FCP)</a:t>
            </a:r>
            <a:r>
              <a:rPr b="0" lang="en-IN" sz="2000" spc="-1" strike="noStrike">
                <a:solidFill>
                  <a:srgbClr val="000000"/>
                </a:solidFill>
                <a:latin typeface="Calibri"/>
              </a:rPr>
              <a:t>: </a:t>
            </a:r>
            <a:r>
              <a:rPr b="0" i="1" lang="en-IN" sz="2000" spc="-1" strike="noStrike">
                <a:solidFill>
                  <a:srgbClr val="000000"/>
                </a:solidFill>
                <a:latin typeface="Calibri"/>
              </a:rPr>
              <a:t>the time it takes to render the first element or piece of content</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u="sng">
                <a:solidFill>
                  <a:srgbClr val="0000ff"/>
                </a:solidFill>
                <a:uFillTx/>
                <a:latin typeface="Calibri"/>
                <a:hlinkClick r:id="rId3"/>
              </a:rPr>
              <a:t>First Meaningful Paint (FMP)</a:t>
            </a:r>
            <a:r>
              <a:rPr b="0" lang="en-IN" sz="2000" spc="-1" strike="noStrike">
                <a:solidFill>
                  <a:srgbClr val="000000"/>
                </a:solidFill>
                <a:latin typeface="Calibri"/>
              </a:rPr>
              <a:t>: </a:t>
            </a:r>
            <a:r>
              <a:rPr b="0" i="1" lang="en-IN" sz="2000" spc="-1" strike="noStrike">
                <a:solidFill>
                  <a:srgbClr val="000000"/>
                </a:solidFill>
                <a:latin typeface="Calibri"/>
              </a:rPr>
              <a:t>the time it takes the most important content to load, often referred to as the hero content</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u="sng">
                <a:solidFill>
                  <a:srgbClr val="0000ff"/>
                </a:solidFill>
                <a:uFillTx/>
                <a:latin typeface="Calibri"/>
                <a:hlinkClick r:id="rId4"/>
              </a:rPr>
              <a:t>Time to First Byte (TTFB)</a:t>
            </a:r>
            <a:r>
              <a:rPr b="0" lang="en-IN" sz="2000" spc="-1" strike="noStrike">
                <a:solidFill>
                  <a:srgbClr val="000000"/>
                </a:solidFill>
                <a:latin typeface="Calibri"/>
              </a:rPr>
              <a:t>: </a:t>
            </a:r>
            <a:r>
              <a:rPr b="0" i="1" lang="en-IN" sz="2000" spc="-1" strike="noStrike">
                <a:solidFill>
                  <a:srgbClr val="000000"/>
                </a:solidFill>
                <a:latin typeface="Calibri"/>
              </a:rPr>
              <a:t>the time it takes from the start of the request to receiving the first byte</a:t>
            </a:r>
            <a:r>
              <a:rPr b="0" lang="en-IN" sz="2000" spc="-1" strike="noStrike">
                <a:solidFill>
                  <a:srgbClr val="000000"/>
                </a:solidFill>
                <a:latin typeface="Calibri"/>
              </a:rPr>
              <a:t>.</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u="sng">
                <a:solidFill>
                  <a:srgbClr val="0000ff"/>
                </a:solidFill>
                <a:uFillTx/>
                <a:latin typeface="Calibri"/>
                <a:hlinkClick r:id="rId5"/>
              </a:rPr>
              <a:t>Time to Interactive (TTI)</a:t>
            </a:r>
            <a:r>
              <a:rPr b="0" lang="en-IN" sz="2000" spc="-1" strike="noStrike">
                <a:solidFill>
                  <a:srgbClr val="000000"/>
                </a:solidFill>
                <a:latin typeface="Calibri"/>
              </a:rPr>
              <a:t>: </a:t>
            </a:r>
            <a:r>
              <a:rPr b="0" i="1" lang="en-IN" sz="2000" spc="-1" strike="noStrike">
                <a:solidFill>
                  <a:srgbClr val="000000"/>
                </a:solidFill>
                <a:latin typeface="Calibri"/>
              </a:rPr>
              <a:t>the time is takes for the application to render and be ready to handle user input</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u="sng">
                <a:solidFill>
                  <a:srgbClr val="0000ff"/>
                </a:solidFill>
                <a:uFillTx/>
                <a:latin typeface="Calibri"/>
                <a:hlinkClick r:id="rId6"/>
              </a:rPr>
              <a:t>Long Running Task</a:t>
            </a:r>
            <a:r>
              <a:rPr b="0" lang="en-IN" sz="2000" spc="-1" strike="noStrike">
                <a:solidFill>
                  <a:srgbClr val="000000"/>
                </a:solidFill>
                <a:latin typeface="Calibri"/>
              </a:rPr>
              <a:t>: </a:t>
            </a:r>
            <a:r>
              <a:rPr b="0" i="1" lang="en-IN" sz="2000" spc="-1" strike="noStrike">
                <a:solidFill>
                  <a:srgbClr val="000000"/>
                </a:solidFill>
                <a:latin typeface="Calibri"/>
              </a:rPr>
              <a:t>a long running task is any task that takes longer than 50 milliseconds to complete</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u="sng">
                <a:solidFill>
                  <a:srgbClr val="0000ff"/>
                </a:solidFill>
                <a:uFillTx/>
                <a:latin typeface="Calibri"/>
                <a:hlinkClick r:id="rId7"/>
              </a:rPr>
              <a:t>First Input Delay</a:t>
            </a:r>
            <a:r>
              <a:rPr b="0" lang="en-IN" sz="2000" spc="-1" strike="noStrike">
                <a:solidFill>
                  <a:srgbClr val="000000"/>
                </a:solidFill>
                <a:latin typeface="Calibri"/>
              </a:rPr>
              <a:t>: </a:t>
            </a:r>
            <a:r>
              <a:rPr b="0" i="1" lang="en-IN" sz="2000" spc="-1" strike="noStrike">
                <a:solidFill>
                  <a:srgbClr val="000000"/>
                </a:solidFill>
                <a:latin typeface="Calibri"/>
              </a:rPr>
              <a:t>the time it takes from the user interacting (eg: clicking a button) to when the browser responds</a:t>
            </a:r>
            <a:endParaRPr b="0" lang="en-IN" sz="2000" spc="-1" strike="noStrike">
              <a:latin typeface="Arial"/>
            </a:endParaRPr>
          </a:p>
          <a:p>
            <a:pPr>
              <a:lnSpc>
                <a:spcPct val="100000"/>
              </a:lnSpc>
              <a:spcBef>
                <a:spcPts val="400"/>
              </a:spcBef>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ff0000"/>
                </a:solidFill>
                <a:latin typeface="Calibri"/>
              </a:rPr>
              <a:t>Light house.</a:t>
            </a:r>
            <a:endParaRPr b="0" lang="en-IN" sz="4400" spc="-1" strike="noStrike">
              <a:latin typeface="Arial"/>
            </a:endParaRPr>
          </a:p>
        </p:txBody>
      </p:sp>
      <p:sp>
        <p:nvSpPr>
          <p:cNvPr id="793"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ff0000"/>
              </a:buClr>
              <a:buFont typeface="Arial"/>
              <a:buChar char="•"/>
            </a:pPr>
            <a:r>
              <a:rPr b="0" lang="en-IN" sz="3200" spc="-1" strike="noStrike" u="sng">
                <a:solidFill>
                  <a:srgbClr val="0000ff"/>
                </a:solidFill>
                <a:uFillTx/>
                <a:latin typeface="Calibri"/>
                <a:hlinkClick r:id="rId1"/>
              </a:rPr>
              <a:t>Lighthouse</a:t>
            </a:r>
            <a:r>
              <a:rPr b="0" lang="en-IN" sz="3200" spc="-1" strike="noStrike">
                <a:solidFill>
                  <a:srgbClr val="ff0000"/>
                </a:solidFill>
                <a:latin typeface="Calibri"/>
              </a:rPr>
              <a:t> is a tool available in Chrome Devtools.</a:t>
            </a:r>
            <a:endParaRPr b="0" lang="en-IN" sz="3200" spc="-1" strike="noStrike">
              <a:latin typeface="Arial"/>
            </a:endParaRPr>
          </a:p>
          <a:p>
            <a:pPr>
              <a:lnSpc>
                <a:spcPct val="100000"/>
              </a:lnSpc>
              <a:spcBef>
                <a:spcPts val="641"/>
              </a:spcBef>
              <a:buNone/>
            </a:pP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 </a:t>
            </a:r>
            <a:endParaRPr b="0" lang="en-IN" sz="3200" spc="-1" strike="noStrike">
              <a:latin typeface="Arial"/>
            </a:endParaRPr>
          </a:p>
          <a:p>
            <a:pPr>
              <a:lnSpc>
                <a:spcPct val="100000"/>
              </a:lnSpc>
              <a:spcBef>
                <a:spcPts val="641"/>
              </a:spcBef>
              <a:buNone/>
            </a:pPr>
            <a:endParaRPr b="0" lang="en-IN" sz="3200" spc="-1" strike="noStrike">
              <a:latin typeface="Arial"/>
            </a:endParaRPr>
          </a:p>
        </p:txBody>
      </p:sp>
      <p:pic>
        <p:nvPicPr>
          <p:cNvPr id="794" name="Picture 2" descr=""/>
          <p:cNvPicPr/>
          <p:nvPr/>
        </p:nvPicPr>
        <p:blipFill>
          <a:blip r:embed="rId2"/>
          <a:stretch/>
        </p:blipFill>
        <p:spPr>
          <a:xfrm>
            <a:off x="611280" y="3402000"/>
            <a:ext cx="6778080" cy="1644120"/>
          </a:xfrm>
          <a:prstGeom prst="rect">
            <a:avLst/>
          </a:prstGeom>
          <a:ln w="0">
            <a:noFill/>
          </a:ln>
        </p:spPr>
      </p:pic>
    </p:spTree>
  </p:cSld>
  <mc:AlternateContent>
    <mc:Choice Requires="p14">
      <p:transition spd="slow" p14:dur="2000"/>
    </mc:Choice>
    <mc:Fallback>
      <p:transition spd="slow"/>
    </mc:Fallback>
  </mc:AlternateContent>
</p:sld>
</file>

<file path=ppt/slides/slide2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Best Practices and Improve Frontend Performance</a:t>
            </a:r>
            <a:endParaRPr b="0" lang="en-IN" sz="4400" spc="-1" strike="noStrike">
              <a:latin typeface="Arial"/>
            </a:endParaRPr>
          </a:p>
        </p:txBody>
      </p:sp>
      <p:sp>
        <p:nvSpPr>
          <p:cNvPr id="796"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1. Minify Resources</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Minification of resources refers to the process of removing unnecessary, redundant data from your HTML, CSS, and JavaScript that are not required to load. </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Check out the following tools to generate an optimized version of your HTML, CSS, and JavaScript codes.</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HTML: </a:t>
            </a:r>
            <a:r>
              <a:rPr b="0" lang="en-IN" sz="2000" spc="-1" strike="noStrike" u="sng">
                <a:solidFill>
                  <a:srgbClr val="0000ff"/>
                </a:solidFill>
                <a:uFillTx/>
                <a:latin typeface="Calibri"/>
                <a:hlinkClick r:id="rId1"/>
              </a:rPr>
              <a:t>PageSpeed Insights</a:t>
            </a:r>
            <a:r>
              <a:rPr b="0" lang="en-IN" sz="2000" spc="-1" strike="noStrike">
                <a:solidFill>
                  <a:srgbClr val="000000"/>
                </a:solidFill>
                <a:latin typeface="Calibri"/>
              </a:rPr>
              <a:t>, </a:t>
            </a:r>
            <a:r>
              <a:rPr b="0" lang="en-IN" sz="2000" spc="-1" strike="noStrike" u="sng">
                <a:solidFill>
                  <a:srgbClr val="0000ff"/>
                </a:solidFill>
                <a:uFillTx/>
                <a:latin typeface="Calibri"/>
                <a:hlinkClick r:id="rId2"/>
              </a:rPr>
              <a:t>HTML Minifier</a:t>
            </a:r>
            <a:r>
              <a:rPr b="0" lang="en-IN" sz="2000" spc="-1" strike="noStrike">
                <a:solidFill>
                  <a:srgbClr val="000000"/>
                </a:solidFill>
                <a:latin typeface="Calibri"/>
              </a:rPr>
              <a:t>.</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CSS:</a:t>
            </a:r>
            <a:r>
              <a:rPr b="0" lang="en-IN" sz="2000" spc="-1" strike="noStrike">
                <a:solidFill>
                  <a:srgbClr val="000000"/>
                </a:solidFill>
                <a:latin typeface="Calibri"/>
              </a:rPr>
              <a:t> </a:t>
            </a:r>
            <a:r>
              <a:rPr b="0" lang="en-IN" sz="2000" spc="-1" strike="noStrike" u="sng">
                <a:solidFill>
                  <a:srgbClr val="0000ff"/>
                </a:solidFill>
                <a:uFillTx/>
                <a:latin typeface="Calibri"/>
                <a:hlinkClick r:id="rId3"/>
              </a:rPr>
              <a:t>cssmin.js</a:t>
            </a:r>
            <a:r>
              <a:rPr b="0" lang="en-IN" sz="2000" spc="-1" strike="noStrike">
                <a:solidFill>
                  <a:srgbClr val="000000"/>
                </a:solidFill>
                <a:latin typeface="Calibri"/>
              </a:rPr>
              <a:t>, </a:t>
            </a:r>
            <a:r>
              <a:rPr b="0" lang="en-IN" sz="2000" spc="-1" strike="noStrike" u="sng">
                <a:solidFill>
                  <a:srgbClr val="0000ff"/>
                </a:solidFill>
                <a:uFillTx/>
                <a:latin typeface="Calibri"/>
                <a:hlinkClick r:id="rId4"/>
              </a:rPr>
              <a:t>Coverage tool in Chrome Dev Tools</a:t>
            </a:r>
            <a:r>
              <a:rPr b="0" lang="en-IN" sz="2000" spc="-1" strike="noStrike">
                <a:solidFill>
                  <a:srgbClr val="000000"/>
                </a:solidFill>
                <a:latin typeface="Calibri"/>
              </a:rPr>
              <a:t>, </a:t>
            </a:r>
            <a:r>
              <a:rPr b="0" lang="en-IN" sz="2000" spc="-1" strike="noStrike" u="sng">
                <a:solidFill>
                  <a:srgbClr val="0000ff"/>
                </a:solidFill>
                <a:uFillTx/>
                <a:latin typeface="Calibri"/>
                <a:hlinkClick r:id="rId5"/>
              </a:rPr>
              <a:t>YUI Compressor</a:t>
            </a:r>
            <a:r>
              <a:rPr b="0" lang="en-IN" sz="2000" spc="-1" strike="noStrike">
                <a:solidFill>
                  <a:srgbClr val="000000"/>
                </a:solidFill>
                <a:latin typeface="Calibri"/>
              </a:rPr>
              <a:t>.</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JavaScript:</a:t>
            </a:r>
            <a:r>
              <a:rPr b="0" lang="en-IN" sz="2000" spc="-1" strike="noStrike">
                <a:solidFill>
                  <a:srgbClr val="000000"/>
                </a:solidFill>
                <a:latin typeface="Calibri"/>
              </a:rPr>
              <a:t> </a:t>
            </a:r>
            <a:r>
              <a:rPr b="0" lang="en-IN" sz="2000" spc="-1" strike="noStrike" u="sng">
                <a:solidFill>
                  <a:srgbClr val="0000ff"/>
                </a:solidFill>
                <a:uFillTx/>
                <a:latin typeface="Calibri"/>
                <a:hlinkClick r:id="rId6"/>
              </a:rPr>
              <a:t>JSMin</a:t>
            </a:r>
            <a:r>
              <a:rPr b="0" lang="en-IN" sz="2000" spc="-1" strike="noStrike">
                <a:solidFill>
                  <a:srgbClr val="000000"/>
                </a:solidFill>
                <a:latin typeface="Calibri"/>
              </a:rPr>
              <a:t>, </a:t>
            </a:r>
            <a:r>
              <a:rPr b="0" lang="en-IN" sz="2000" spc="-1" strike="noStrike" u="sng">
                <a:solidFill>
                  <a:srgbClr val="0000ff"/>
                </a:solidFill>
                <a:uFillTx/>
                <a:latin typeface="Calibri"/>
                <a:hlinkClick r:id="rId7"/>
              </a:rPr>
              <a:t>Coverage tool in Chrome Dev Tools</a:t>
            </a:r>
            <a:r>
              <a:rPr b="0" lang="en-IN" sz="2000" spc="-1" strike="noStrike">
                <a:solidFill>
                  <a:srgbClr val="000000"/>
                </a:solidFill>
                <a:latin typeface="Calibri"/>
              </a:rPr>
              <a:t>.</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a:lnSpc>
                <a:spcPct val="100000"/>
              </a:lnSpc>
              <a:spcBef>
                <a:spcPts val="400"/>
              </a:spcBef>
              <a:buNone/>
              <a:tabLst>
                <a:tab algn="l" pos="0"/>
              </a:tabLst>
            </a:pPr>
            <a:r>
              <a:rPr b="1" i="1" lang="en-IN" sz="2000" spc="-1" strike="noStrike" u="sng">
                <a:solidFill>
                  <a:srgbClr val="000000"/>
                </a:solidFill>
                <a:uFillTx/>
                <a:latin typeface="Calibri"/>
              </a:rPr>
              <a:t>2. Reduce the Number of Server Calls</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In general more calls your frontend makes to the server, the more time it gets to load. This is because sending any request to the server requires full communication before the page can be rendered. You can follow multiple ways to reduce the number of server requests necessary for the page to load.</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1" lang="en-IN" sz="2000" spc="-1" strike="noStrike">
                <a:solidFill>
                  <a:srgbClr val="000000"/>
                </a:solidFill>
                <a:latin typeface="Calibri"/>
              </a:rPr>
              <a:t>Use CSS Sprites — </a:t>
            </a:r>
            <a:r>
              <a:rPr b="0" lang="en-IN" sz="2000" spc="-1" strike="noStrike">
                <a:solidFill>
                  <a:srgbClr val="000000"/>
                </a:solidFill>
                <a:latin typeface="Calibri"/>
              </a:rPr>
              <a:t>This is one of the easiest ways to reduce the number of server calls. Instead of loading ten individual images to the site, sprite loads one single image file combined using a collection of images. You can use background-image and background-position properties in CSS to display the desired image segment. By doing this, you’re reducing the number of server requests required.</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1" lang="en-IN" sz="2000" spc="-1" strike="noStrike">
                <a:solidFill>
                  <a:srgbClr val="000000"/>
                </a:solidFill>
                <a:latin typeface="Calibri"/>
              </a:rPr>
              <a:t>Reduce</a:t>
            </a:r>
            <a:r>
              <a:rPr b="0" lang="en-IN" sz="2000" spc="-1" strike="noStrike">
                <a:solidFill>
                  <a:srgbClr val="000000"/>
                </a:solidFill>
                <a:latin typeface="Calibri"/>
              </a:rPr>
              <a:t> </a:t>
            </a:r>
            <a:r>
              <a:rPr b="1" lang="en-IN" sz="2000" spc="-1" strike="noStrike">
                <a:solidFill>
                  <a:srgbClr val="000000"/>
                </a:solidFill>
                <a:latin typeface="Calibri"/>
              </a:rPr>
              <a:t>third-party plugins</a:t>
            </a:r>
            <a:r>
              <a:rPr b="0" lang="en-IN" sz="2000" spc="-1" strike="noStrike">
                <a:solidFill>
                  <a:srgbClr val="000000"/>
                </a:solidFill>
                <a:latin typeface="Calibri"/>
              </a:rPr>
              <a:t> that make a large number of external requests.</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1" lang="en-IN" sz="2000" spc="-1" strike="noStrike">
                <a:solidFill>
                  <a:srgbClr val="000000"/>
                </a:solidFill>
                <a:latin typeface="Calibri"/>
              </a:rPr>
              <a:t>Prevent broken links </a:t>
            </a:r>
            <a:r>
              <a:rPr b="0" lang="en-IN" sz="2000" spc="-1" strike="noStrike">
                <a:solidFill>
                  <a:srgbClr val="000000"/>
                </a:solidFill>
                <a:latin typeface="Calibri"/>
              </a:rPr>
              <a:t>to files that don’t exist.</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r>
              <a:rPr b="1" i="1" lang="en-IN" sz="2000" spc="-1" strike="noStrike" u="sng">
                <a:solidFill>
                  <a:srgbClr val="000000"/>
                </a:solidFill>
                <a:uFillTx/>
                <a:latin typeface="Calibri"/>
              </a:rPr>
              <a:t>3. Remove Unnecessary Custom Fonts</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Custom fonts have become very popular as it helps to add personalization to the website. However, they also come at a performance cost.</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a:lnSpc>
                <a:spcPct val="100000"/>
              </a:lnSpc>
              <a:spcBef>
                <a:spcPts val="400"/>
              </a:spcBef>
              <a:buNone/>
              <a:tabLst>
                <a:tab algn="l" pos="0"/>
              </a:tabLst>
            </a:pPr>
            <a:r>
              <a:rPr b="1" i="1" lang="en-IN" sz="2000" spc="-1" strike="noStrike" u="sng">
                <a:solidFill>
                  <a:srgbClr val="000000"/>
                </a:solidFill>
                <a:uFillTx/>
                <a:latin typeface="Calibri"/>
              </a:rPr>
              <a:t>4. Compress Files</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 </a:t>
            </a:r>
            <a:r>
              <a:rPr b="0" lang="en-IN" sz="2000" spc="-1" strike="noStrike">
                <a:solidFill>
                  <a:srgbClr val="000000"/>
                </a:solidFill>
                <a:latin typeface="Calibri"/>
              </a:rPr>
              <a:t>Compress the files before they are loaded so that time consumption to load the file is less.</a:t>
            </a:r>
            <a:endParaRPr b="0" lang="en-IN" sz="2000" spc="-1" strike="noStrike">
              <a:latin typeface="Arial"/>
            </a:endParaRPr>
          </a:p>
          <a:p>
            <a:pPr>
              <a:lnSpc>
                <a:spcPct val="100000"/>
              </a:lnSpc>
              <a:buNone/>
              <a:tabLst>
                <a:tab algn="l" pos="0"/>
              </a:tabLst>
            </a:pPr>
            <a:endParaRPr b="0" lang="en-IN" sz="2000" spc="-1" strike="noStrike">
              <a:latin typeface="Arial"/>
            </a:endParaRPr>
          </a:p>
          <a:p>
            <a:pPr>
              <a:lnSpc>
                <a:spcPct val="100000"/>
              </a:lnSpc>
              <a:buNone/>
              <a:tabLst>
                <a:tab algn="l" pos="0"/>
              </a:tabLst>
            </a:pPr>
            <a:endParaRPr b="0" lang="en-IN" sz="2000" spc="-1" strike="noStrike">
              <a:latin typeface="Arial"/>
            </a:endParaRPr>
          </a:p>
          <a:p>
            <a:pPr>
              <a:lnSpc>
                <a:spcPct val="100000"/>
              </a:lnSpc>
              <a:spcBef>
                <a:spcPts val="400"/>
              </a:spcBef>
              <a:buNone/>
              <a:tabLst>
                <a:tab algn="l" pos="0"/>
              </a:tabLst>
            </a:pPr>
            <a:r>
              <a:rPr b="1" i="1" lang="en-IN" sz="2000" spc="-1" strike="noStrike" u="sng">
                <a:solidFill>
                  <a:srgbClr val="000000"/>
                </a:solidFill>
                <a:uFillTx/>
                <a:latin typeface="Calibri"/>
              </a:rPr>
              <a:t>5. Optimize the Images</a:t>
            </a:r>
            <a:endParaRPr b="0" lang="en-IN" sz="2000" spc="-1" strike="noStrike">
              <a:latin typeface="Arial"/>
            </a:endParaRPr>
          </a:p>
          <a:p>
            <a:pPr>
              <a:lnSpc>
                <a:spcPct val="100000"/>
              </a:lnSpc>
              <a:spcBef>
                <a:spcPts val="400"/>
              </a:spcBef>
              <a:buNone/>
              <a:tabLst>
                <a:tab algn="l" pos="0"/>
              </a:tabLst>
            </a:pPr>
            <a:r>
              <a:rPr b="0" lang="en-US" sz="2000" spc="-1" strike="noStrike">
                <a:solidFill>
                  <a:srgbClr val="000000"/>
                </a:solidFill>
                <a:latin typeface="Calibri"/>
              </a:rPr>
              <a:t>Optimizing the image size will take less time to load, hence the performance of the project will increase.</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r>
              <a:rPr b="1" i="1" lang="en-IN" sz="2000" spc="-1" strike="noStrike" u="sng">
                <a:solidFill>
                  <a:srgbClr val="000000"/>
                </a:solidFill>
                <a:uFillTx/>
                <a:latin typeface="Calibri"/>
              </a:rPr>
              <a:t>6. Apply Lazy Loading</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Lazy loading helps to improve frontend loading times further. With lazy loading, the web page loads only the required content first and loads the remaining content when the user needs it.</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a:lnSpc>
                <a:spcPct val="100000"/>
              </a:lnSpc>
              <a:spcBef>
                <a:spcPts val="400"/>
              </a:spcBef>
              <a:buNone/>
              <a:tabLst>
                <a:tab algn="l" pos="0"/>
              </a:tabLst>
            </a:pPr>
            <a:r>
              <a:rPr b="0" lang="en-IN" sz="2000" spc="-1" strike="noStrike">
                <a:solidFill>
                  <a:srgbClr val="000000"/>
                </a:solidFill>
                <a:latin typeface="Calibri"/>
              </a:rPr>
              <a:t>  </a:t>
            </a:r>
            <a:r>
              <a:rPr b="1" i="1" lang="en-IN" sz="2000" spc="-1" strike="noStrike" u="sng">
                <a:solidFill>
                  <a:srgbClr val="000000"/>
                </a:solidFill>
                <a:uFillTx/>
                <a:latin typeface="Calibri"/>
              </a:rPr>
              <a:t>7. Caching</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Each time there is a unique visit, everything from the HTML to CSS to JavaScript needs to be downloaded individually. This leads to slower data loading times.</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The best way to prevent this issue is to use the caching options. If appropriately configured, browsers will store the files in their local cache and avoid loading the same assets for subsequent page visits from the server.</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Apart from the browser cache, few other caching options are available to improve the loading time.</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Cache server — User request is sent to the nearest cache server from a collection of cache servers. </a:t>
            </a:r>
            <a:r>
              <a:rPr b="0" i="1" lang="en-IN" sz="2000" spc="-1" strike="noStrike">
                <a:solidFill>
                  <a:srgbClr val="000000"/>
                </a:solidFill>
                <a:latin typeface="Calibri"/>
              </a:rPr>
              <a:t>(e.g.: Content Delivery Networks.)</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Memory cache — By storing certain parts of data in memory (e.g.: JavaScript variables) without reloading them for route changes.</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Disc cache — Similar to memory cache, except it makes use of conventional file storage typically handled by the browser.</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ECMA script.</a:t>
            </a:r>
            <a:endParaRPr b="0" lang="en-IN" sz="4400" spc="-1" strike="noStrike">
              <a:latin typeface="Arial"/>
            </a:endParaRPr>
          </a:p>
        </p:txBody>
      </p:sp>
      <p:sp>
        <p:nvSpPr>
          <p:cNvPr id="184"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561"/>
              </a:spcBef>
              <a:buClr>
                <a:srgbClr val="000000"/>
              </a:buClr>
              <a:buFont typeface="Arial"/>
              <a:buChar char="•"/>
            </a:pPr>
            <a:r>
              <a:rPr b="1" lang="en-IN" sz="2800" spc="-1" strike="noStrike">
                <a:solidFill>
                  <a:srgbClr val="000000"/>
                </a:solidFill>
                <a:latin typeface="Calibri"/>
              </a:rPr>
              <a:t>ECMA Script </a:t>
            </a:r>
            <a:r>
              <a:rPr b="0" lang="en-IN" sz="2800" spc="-1" strike="noStrike">
                <a:solidFill>
                  <a:srgbClr val="000000"/>
                </a:solidFill>
                <a:latin typeface="Calibri"/>
              </a:rPr>
              <a:t>: The full form of ECMA is European Computer Manufacturer's Association. ECMAScript is a Standard for scripting languages such as JavaScript, JScript, etc. It is a trademark scripting language specification. JavaScript is a language based on ECMAScript. A standard for scripting languages like JavaScript, JScript is ECMAScript. JavaScript is considered as one of the most popular implementations of ECMAScript.</a:t>
            </a: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2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a:lnSpc>
                <a:spcPct val="100000"/>
              </a:lnSpc>
              <a:spcBef>
                <a:spcPts val="400"/>
              </a:spcBef>
              <a:buNone/>
              <a:tabLst>
                <a:tab algn="l" pos="0"/>
              </a:tabLst>
            </a:pPr>
            <a:r>
              <a:rPr b="1" i="1" lang="en-IN" sz="2000" spc="-1" strike="noStrike" u="sng">
                <a:solidFill>
                  <a:srgbClr val="000000"/>
                </a:solidFill>
                <a:uFillTx/>
                <a:latin typeface="Calibri"/>
              </a:rPr>
              <a:t>8. Enable Prefetching</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Resource prefetching is another performance-enhancing technique you can use to optimize the frontend data loading.</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As developers, you know your application better than the browser does. So Prefetching uses this information to hint the browser about the resources it might require in the future.</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Prefetching loads the resource in anticipation of their need to reduce the waiting time of the resource. There are mainly three types of prefetching. While link prefetching being the most popular and widely used method, DNS prefetching and prerendering are also helpful options.</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1" lang="en-IN" sz="2000" spc="-1" strike="noStrike">
                <a:solidFill>
                  <a:srgbClr val="000000"/>
                </a:solidFill>
                <a:latin typeface="Calibri"/>
              </a:rPr>
              <a:t>Link Prefetching</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Link prefetching enables a browser to gather the resources that a user is likely to request in the nearest future. Thus, developers can assume where users are likely to visit a specific webpage.</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However, link prefetching only works with cacheable resources like images and JavaScript.</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1" lang="en-IN" sz="2000" spc="-1" strike="noStrike">
                <a:solidFill>
                  <a:srgbClr val="000000"/>
                </a:solidFill>
                <a:latin typeface="Calibri"/>
              </a:rPr>
              <a:t>DNS Prefetching</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Whenever a user requests an asset hosted in a specific IP address, a DNS lookup is performed to find the domain name that the IP address belongs to.</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DNS prefetching allows the browser to performs the DNS lookup for links in the webpage in the background while the user browsers the current page to minimize the latency when a user clicks on a link with DNS prefetch enabled.</a:t>
            </a:r>
            <a:endParaRPr b="0" lang="en-IN" sz="2000" spc="-1" strike="noStrike">
              <a:latin typeface="Arial"/>
            </a:endParaRPr>
          </a:p>
          <a:p>
            <a:pPr>
              <a:lnSpc>
                <a:spcPct val="100000"/>
              </a:lnSpc>
              <a:spcBef>
                <a:spcPts val="400"/>
              </a:spcBef>
              <a:buNone/>
              <a:tabLst>
                <a:tab algn="l" pos="0"/>
              </a:tabLst>
            </a:pPr>
            <a:r>
              <a:rPr b="1" i="1" lang="en-IN" sz="2000" spc="-1" strike="noStrike" u="sng">
                <a:solidFill>
                  <a:srgbClr val="000000"/>
                </a:solidFill>
                <a:uFillTx/>
                <a:latin typeface="Calibri"/>
              </a:rPr>
              <a:t>9. Use a Content Delivery Network</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When the user is far from the server geographically, latency increases. Moreover, request load could also impact the content serving time.</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The loading speed of frontend content, including HTML pages, stylesheets, JavaScript files, and images, can be optimized using a CDN. A content delivery network (CDN) is a group of servers distributed across several geographical locations that store a cached version of the content to deliver fast to the end-user. </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Memory leakage</a:t>
            </a:r>
            <a:endParaRPr b="0" lang="en-IN" sz="4400" spc="-1" strike="noStrike">
              <a:latin typeface="Arial"/>
            </a:endParaRPr>
          </a:p>
        </p:txBody>
      </p:sp>
      <p:sp>
        <p:nvSpPr>
          <p:cNvPr id="803"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In Javascript, without declaring var/let in the function makes the variable global.  This will have the variable till the end.</a:t>
            </a:r>
            <a:endParaRPr b="0" lang="en-IN" sz="3200" spc="-1" strike="noStrike">
              <a:latin typeface="Arial"/>
            </a:endParaRPr>
          </a:p>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Timers and Observables, ensure you release the memory in ngOnDestroy().</a:t>
            </a:r>
            <a:endParaRPr b="0" lang="en-IN" sz="3200" spc="-1" strike="noStrike">
              <a:latin typeface="Arial"/>
            </a:endParaRPr>
          </a:p>
          <a:p>
            <a:pPr>
              <a:lnSpc>
                <a:spcPct val="100000"/>
              </a:lnSpc>
              <a:spcBef>
                <a:spcPts val="641"/>
              </a:spcBef>
              <a:buNone/>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2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Change Detection Strategy</a:t>
            </a:r>
            <a:endParaRPr b="0" lang="en-IN" sz="4400" spc="-1" strike="noStrike">
              <a:latin typeface="Arial"/>
            </a:endParaRPr>
          </a:p>
        </p:txBody>
      </p:sp>
      <p:sp>
        <p:nvSpPr>
          <p:cNvPr id="805"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By default, Angular 2+ performs change detection on all components (from top to bottom) every time something changes in your app. A change can occur from a user event or data received from a network request.</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Change detection is very performant, but as an app gets more complex and the amount of components grows, change detection will have to perform more and more work.</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One solution is to use Angular build in class </a:t>
            </a:r>
            <a:r>
              <a:rPr b="0" lang="en-US" sz="2000" spc="-1" strike="noStrike">
                <a:solidFill>
                  <a:srgbClr val="000000"/>
                </a:solidFill>
                <a:latin typeface="Consolas"/>
                <a:ea typeface="Calibri"/>
              </a:rPr>
              <a:t>ChangeDetectionStrategy.OnPush</a:t>
            </a:r>
            <a:r>
              <a:rPr b="0" lang="en-US" sz="2000" spc="-1" strike="noStrike">
                <a:solidFill>
                  <a:srgbClr val="000000"/>
                </a:solidFill>
                <a:latin typeface="Calibri"/>
                <a:ea typeface="Calibri"/>
              </a:rPr>
              <a:t> change detection strategy for specific components. This will instruct Angular to run change detection on these components and their sub-tree only when new references are passed to them versus when data is mutated.</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6"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Angular Animations.</a:t>
            </a:r>
            <a:endParaRPr b="0" lang="en-IN" sz="4400" spc="-1" strike="noStrike">
              <a:latin typeface="Arial"/>
            </a:endParaRPr>
          </a:p>
        </p:txBody>
      </p:sp>
      <p:sp>
        <p:nvSpPr>
          <p:cNvPr id="807"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Animation provides the illusion of motion: HTML elements change styling over time. Well-designed animations can make your application more fun and straightforward to use, but they aren't just cosmetic. Animations can improve your application and user experience.</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For Animation to work, Include BrowserAnimationModule from '@angular/platform-browser/animations'</a:t>
            </a:r>
            <a:endParaRPr b="0" lang="en-IN" sz="2000" spc="-1" strike="noStrike">
              <a:latin typeface="Arial"/>
            </a:endParaRPr>
          </a:p>
          <a:p>
            <a:pPr marL="343080" indent="-343080">
              <a:lnSpc>
                <a:spcPct val="100000"/>
              </a:lnSpc>
              <a:spcBef>
                <a:spcPts val="400"/>
              </a:spcBef>
              <a:buClr>
                <a:srgbClr val="000000"/>
              </a:buClr>
              <a:buFont typeface="Arial"/>
              <a:buChar char="•"/>
            </a:pPr>
            <a:r>
              <a:rPr b="1" i="1" lang="en-US" sz="2000" spc="-1" strike="noStrike" u="sng">
                <a:solidFill>
                  <a:srgbClr val="000000"/>
                </a:solidFill>
                <a:uFillTx/>
                <a:latin typeface="Calibri"/>
                <a:ea typeface="Calibri"/>
              </a:rPr>
              <a:t>State() </a:t>
            </a:r>
            <a:r>
              <a:rPr b="0" lang="en-US" sz="2000" spc="-1" strike="noStrike">
                <a:solidFill>
                  <a:srgbClr val="000000"/>
                </a:solidFill>
                <a:latin typeface="Calibri"/>
                <a:ea typeface="Calibri"/>
              </a:rPr>
              <a:t>Use Angular's </a:t>
            </a:r>
            <a:r>
              <a:rPr b="0" lang="en-US" sz="2000" spc="-1" strike="noStrike" u="sng">
                <a:solidFill>
                  <a:srgbClr val="0000ff"/>
                </a:solidFill>
                <a:uFillTx/>
                <a:latin typeface="Consolas"/>
                <a:ea typeface="Calibri"/>
                <a:hlinkClick r:id="rId1"/>
              </a:rPr>
              <a:t>state</a:t>
            </a:r>
            <a:r>
              <a:rPr b="0" lang="en-US" sz="2000" spc="-1" strike="noStrike">
                <a:solidFill>
                  <a:srgbClr val="000000"/>
                </a:solidFill>
                <a:latin typeface="Consolas"/>
                <a:ea typeface="Calibri"/>
              </a:rPr>
              <a:t>()</a:t>
            </a:r>
            <a:r>
              <a:rPr b="0" lang="en-US" sz="2000" spc="-1" strike="noStrike">
                <a:solidFill>
                  <a:srgbClr val="000000"/>
                </a:solidFill>
                <a:latin typeface="Calibri"/>
                <a:ea typeface="Calibri"/>
              </a:rPr>
              <a:t> function to define different states to call at the end of each transition. This function takes two arguments: a unique name like </a:t>
            </a:r>
            <a:r>
              <a:rPr b="0" lang="en-US" sz="2000" spc="-1" strike="noStrike">
                <a:solidFill>
                  <a:srgbClr val="000000"/>
                </a:solidFill>
                <a:latin typeface="Consolas"/>
                <a:ea typeface="Calibri"/>
              </a:rPr>
              <a:t>open</a:t>
            </a:r>
            <a:r>
              <a:rPr b="0" lang="en-US" sz="2000" spc="-1" strike="noStrike">
                <a:solidFill>
                  <a:srgbClr val="000000"/>
                </a:solidFill>
                <a:latin typeface="Calibri"/>
                <a:ea typeface="Calibri"/>
              </a:rPr>
              <a:t> or </a:t>
            </a:r>
            <a:r>
              <a:rPr b="0" lang="en-US" sz="2000" spc="-1" strike="noStrike">
                <a:solidFill>
                  <a:srgbClr val="000000"/>
                </a:solidFill>
                <a:latin typeface="Consolas"/>
                <a:ea typeface="Calibri"/>
              </a:rPr>
              <a:t>closed</a:t>
            </a:r>
            <a:r>
              <a:rPr b="0" lang="en-US" sz="2000" spc="-1" strike="noStrike">
                <a:solidFill>
                  <a:srgbClr val="000000"/>
                </a:solidFill>
                <a:latin typeface="Calibri"/>
                <a:ea typeface="Calibri"/>
              </a:rPr>
              <a:t> and a </a:t>
            </a:r>
            <a:r>
              <a:rPr b="0" lang="en-US" sz="2000" spc="-1" strike="noStrike" u="sng">
                <a:solidFill>
                  <a:srgbClr val="0000ff"/>
                </a:solidFill>
                <a:uFillTx/>
                <a:latin typeface="Consolas"/>
                <a:ea typeface="Calibri"/>
                <a:hlinkClick r:id="rId2"/>
              </a:rPr>
              <a:t>style</a:t>
            </a:r>
            <a:r>
              <a:rPr b="0" lang="en-US" sz="2000" spc="-1" strike="noStrike">
                <a:solidFill>
                  <a:srgbClr val="000000"/>
                </a:solidFill>
                <a:latin typeface="Consolas"/>
                <a:ea typeface="Calibri"/>
              </a:rPr>
              <a:t>()</a:t>
            </a:r>
            <a:r>
              <a:rPr b="0" lang="en-US" sz="2000" spc="-1" strike="noStrike">
                <a:solidFill>
                  <a:srgbClr val="000000"/>
                </a:solidFill>
                <a:latin typeface="Calibri"/>
                <a:ea typeface="Calibri"/>
              </a:rPr>
              <a:t> function.</a:t>
            </a:r>
            <a:endParaRPr b="0" lang="en-IN" sz="2000" spc="-1" strike="noStrike">
              <a:latin typeface="Arial"/>
            </a:endParaRPr>
          </a:p>
          <a:p>
            <a:pPr marL="343080" indent="-343080">
              <a:lnSpc>
                <a:spcPct val="100000"/>
              </a:lnSpc>
              <a:spcBef>
                <a:spcPts val="400"/>
              </a:spcBef>
              <a:buClr>
                <a:srgbClr val="000000"/>
              </a:buClr>
              <a:buFont typeface="Arial"/>
              <a:buChar char="•"/>
            </a:pPr>
            <a:r>
              <a:rPr b="1" i="1" lang="en-US" sz="2000" spc="-1" strike="noStrike" u="sng">
                <a:solidFill>
                  <a:srgbClr val="000000"/>
                </a:solidFill>
                <a:uFillTx/>
                <a:latin typeface="Calibri"/>
                <a:ea typeface="Calibri"/>
              </a:rPr>
              <a:t>Style() </a:t>
            </a:r>
            <a:r>
              <a:rPr b="0" lang="en-US" sz="2000" spc="-1" strike="noStrike">
                <a:solidFill>
                  <a:srgbClr val="000000"/>
                </a:solidFill>
                <a:latin typeface="Calibri"/>
                <a:ea typeface="Calibri"/>
              </a:rPr>
              <a:t>Use the </a:t>
            </a:r>
            <a:r>
              <a:rPr b="0" lang="en-US" sz="2000" spc="-1" strike="noStrike" u="sng">
                <a:solidFill>
                  <a:srgbClr val="0000ff"/>
                </a:solidFill>
                <a:uFillTx/>
                <a:latin typeface="Consolas"/>
                <a:ea typeface="Calibri"/>
                <a:hlinkClick r:id="rId3"/>
              </a:rPr>
              <a:t>style</a:t>
            </a:r>
            <a:r>
              <a:rPr b="0" lang="en-US" sz="2000" spc="-1" strike="noStrike">
                <a:solidFill>
                  <a:srgbClr val="000000"/>
                </a:solidFill>
                <a:latin typeface="Consolas"/>
                <a:ea typeface="Calibri"/>
              </a:rPr>
              <a:t>()</a:t>
            </a:r>
            <a:r>
              <a:rPr b="0" lang="en-US" sz="2000" spc="-1" strike="noStrike">
                <a:solidFill>
                  <a:srgbClr val="000000"/>
                </a:solidFill>
                <a:latin typeface="Calibri"/>
                <a:ea typeface="Calibri"/>
              </a:rPr>
              <a:t> function to define a set of styles to associate with a given state name. </a:t>
            </a:r>
            <a:endParaRPr b="0" lang="en-IN" sz="2000" spc="-1" strike="noStrike">
              <a:latin typeface="Arial"/>
            </a:endParaRPr>
          </a:p>
          <a:p>
            <a:pPr marL="343080" indent="-343080">
              <a:lnSpc>
                <a:spcPct val="100000"/>
              </a:lnSpc>
              <a:spcBef>
                <a:spcPts val="400"/>
              </a:spcBef>
              <a:buClr>
                <a:srgbClr val="000000"/>
              </a:buClr>
              <a:buFont typeface="Arial"/>
              <a:buChar char="•"/>
            </a:pPr>
            <a:r>
              <a:rPr b="1" i="1" lang="en-US" sz="2000" spc="-1" strike="noStrike" u="sng">
                <a:solidFill>
                  <a:srgbClr val="000000"/>
                </a:solidFill>
                <a:uFillTx/>
                <a:latin typeface="Calibri"/>
                <a:ea typeface="Calibri"/>
              </a:rPr>
              <a:t>Transition() </a:t>
            </a:r>
            <a:r>
              <a:rPr b="0" lang="en-US" sz="2000" spc="-1" strike="noStrike">
                <a:solidFill>
                  <a:srgbClr val="000000"/>
                </a:solidFill>
                <a:latin typeface="Calibri"/>
                <a:ea typeface="Calibri"/>
              </a:rPr>
              <a:t>To make the change less abrupt, you need to define an animation </a:t>
            </a:r>
            <a:r>
              <a:rPr b="0" i="1" lang="en-US" sz="2000" spc="-1" strike="noStrike">
                <a:solidFill>
                  <a:srgbClr val="000000"/>
                </a:solidFill>
                <a:latin typeface="Calibri"/>
                <a:ea typeface="Calibri"/>
              </a:rPr>
              <a:t>transition</a:t>
            </a:r>
            <a:r>
              <a:rPr b="0" lang="en-US" sz="2000" spc="-1" strike="noStrike">
                <a:solidFill>
                  <a:srgbClr val="000000"/>
                </a:solidFill>
                <a:latin typeface="Calibri"/>
                <a:ea typeface="Calibri"/>
              </a:rPr>
              <a:t> to specify the changes that occur between one state and another over a period of time.</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Angular Animations.</a:t>
            </a:r>
            <a:endParaRPr b="0" lang="en-IN" sz="4400" spc="-1" strike="noStrike">
              <a:latin typeface="Arial"/>
            </a:endParaRPr>
          </a:p>
        </p:txBody>
      </p:sp>
      <p:sp>
        <p:nvSpPr>
          <p:cNvPr id="809"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a:lnSpc>
                <a:spcPct val="100000"/>
              </a:lnSpc>
              <a:spcBef>
                <a:spcPts val="400"/>
              </a:spcBef>
              <a:buNone/>
            </a:pPr>
            <a:r>
              <a:rPr b="1" i="1" lang="en-US" sz="2000" spc="-1" strike="noStrike" u="sng">
                <a:solidFill>
                  <a:srgbClr val="000000"/>
                </a:solidFill>
                <a:uFillTx/>
                <a:latin typeface="Calibri"/>
                <a:ea typeface="Calibri"/>
              </a:rPr>
              <a:t>Trigger :</a:t>
            </a:r>
            <a:r>
              <a:rPr b="0" lang="en-US" sz="2000" spc="-1" strike="noStrike">
                <a:solidFill>
                  <a:srgbClr val="000000"/>
                </a:solidFill>
                <a:latin typeface="Calibri"/>
                <a:ea typeface="Calibri"/>
              </a:rPr>
              <a:t> An animation requires a trigger, so that it knows when to start. The trigger() function collects the states and transitions, and gives the animation a name, so that you can attach it to the triggering element in the HTML template.</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r>
              <a:rPr b="0" lang="en-US" sz="2000" spc="-1" strike="noStrike">
                <a:solidFill>
                  <a:srgbClr val="000000"/>
                </a:solidFill>
                <a:latin typeface="Calibri"/>
                <a:ea typeface="Calibri"/>
              </a:rPr>
              <a:t>The trigger() function describes the property name to watch for changes. When a change occurs, the trigger initiates the actions included in its definition. These actions can be transitions or other functions, as we'll see later on.</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Angular Animations.</a:t>
            </a:r>
            <a:endParaRPr b="0" lang="en-IN" sz="4400" spc="-1" strike="noStrike">
              <a:latin typeface="Arial"/>
            </a:endParaRPr>
          </a:p>
        </p:txBody>
      </p:sp>
      <p:sp>
        <p:nvSpPr>
          <p:cNvPr id="811"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Install platform-browser as given below:</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 </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 </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 </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 </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 </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 </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Include BrowserAnimationModule in app.module.ts </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 </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 </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812" name="" descr=""/>
          <p:cNvPicPr/>
          <p:nvPr/>
        </p:nvPicPr>
        <p:blipFill>
          <a:blip r:embed="rId1"/>
          <a:stretch/>
        </p:blipFill>
        <p:spPr>
          <a:xfrm>
            <a:off x="1019520" y="2160000"/>
            <a:ext cx="5278320" cy="1872000"/>
          </a:xfrm>
          <a:prstGeom prst="rect">
            <a:avLst/>
          </a:prstGeom>
          <a:ln w="0">
            <a:noFill/>
          </a:ln>
        </p:spPr>
      </p:pic>
      <p:pic>
        <p:nvPicPr>
          <p:cNvPr id="813" name="" descr=""/>
          <p:cNvPicPr/>
          <p:nvPr/>
        </p:nvPicPr>
        <p:blipFill>
          <a:blip r:embed="rId2"/>
          <a:stretch/>
        </p:blipFill>
        <p:spPr>
          <a:xfrm>
            <a:off x="945720" y="4958280"/>
            <a:ext cx="2832120" cy="1879560"/>
          </a:xfrm>
          <a:prstGeom prst="rect">
            <a:avLst/>
          </a:prstGeom>
          <a:ln w="0">
            <a:noFill/>
          </a:ln>
        </p:spPr>
      </p:pic>
      <p:pic>
        <p:nvPicPr>
          <p:cNvPr id="814" name="" descr=""/>
          <p:cNvPicPr/>
          <p:nvPr/>
        </p:nvPicPr>
        <p:blipFill>
          <a:blip r:embed="rId3"/>
          <a:stretch/>
        </p:blipFill>
        <p:spPr>
          <a:xfrm>
            <a:off x="952200" y="4500000"/>
            <a:ext cx="7145640" cy="393480"/>
          </a:xfrm>
          <a:prstGeom prst="rect">
            <a:avLst/>
          </a:prstGeom>
          <a:ln w="0">
            <a:noFill/>
          </a:ln>
        </p:spPr>
      </p:pic>
    </p:spTree>
  </p:cSld>
  <mc:AlternateContent>
    <mc:Choice Requires="p14">
      <p:transition spd="slow" p14:dur="2000"/>
    </mc:Choice>
    <mc:Fallback>
      <p:transition spd="slow"/>
    </mc:Fallback>
  </mc:AlternateContent>
</p:sld>
</file>

<file path=ppt/slides/slide2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PlaceHolder 1"/>
          <p:cNvSpPr>
            <a:spLocks noGrp="1"/>
          </p:cNvSpPr>
          <p:nvPr>
            <p:ph/>
          </p:nvPr>
        </p:nvSpPr>
        <p:spPr>
          <a:xfrm>
            <a:off x="0" y="101520"/>
            <a:ext cx="8226000" cy="6021000"/>
          </a:xfrm>
          <a:prstGeom prst="rect">
            <a:avLst/>
          </a:prstGeom>
          <a:noFill/>
          <a:ln w="0">
            <a:noFill/>
          </a:ln>
        </p:spPr>
        <p:txBody>
          <a:bodyPr numCol="1" spcCol="0" lIns="0" rIns="0" tIns="0" bIns="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App.component.ts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p:txBody>
      </p:sp>
      <p:pic>
        <p:nvPicPr>
          <p:cNvPr id="816" name="Picture 4" descr=""/>
          <p:cNvPicPr/>
          <p:nvPr/>
        </p:nvPicPr>
        <p:blipFill>
          <a:blip r:embed="rId1"/>
          <a:stretch/>
        </p:blipFill>
        <p:spPr>
          <a:xfrm>
            <a:off x="655200" y="523080"/>
            <a:ext cx="8012880" cy="3522600"/>
          </a:xfrm>
          <a:prstGeom prst="rect">
            <a:avLst/>
          </a:prstGeom>
          <a:ln w="0">
            <a:noFill/>
          </a:ln>
        </p:spPr>
      </p:pic>
      <p:pic>
        <p:nvPicPr>
          <p:cNvPr id="817" name="Picture 5" descr=""/>
          <p:cNvPicPr/>
          <p:nvPr/>
        </p:nvPicPr>
        <p:blipFill>
          <a:blip r:embed="rId2"/>
          <a:stretch/>
        </p:blipFill>
        <p:spPr>
          <a:xfrm>
            <a:off x="655200" y="4247280"/>
            <a:ext cx="3949920" cy="2604960"/>
          </a:xfrm>
          <a:prstGeom prst="rect">
            <a:avLst/>
          </a:prstGeom>
          <a:ln w="0">
            <a:noFill/>
          </a:ln>
        </p:spPr>
      </p:pic>
    </p:spTree>
  </p:cSld>
  <mc:AlternateContent>
    <mc:Choice Requires="p14">
      <p:transition spd="slow" p14:dur="2000"/>
    </mc:Choice>
    <mc:Fallback>
      <p:transition spd="slow"/>
    </mc:Fallback>
  </mc:AlternateContent>
</p:sld>
</file>

<file path=ppt/slides/slide2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8" name="Content Placeholder 2"/>
          <p:cNvSpPr/>
          <p:nvPr/>
        </p:nvSpPr>
        <p:spPr>
          <a:xfrm>
            <a:off x="457200" y="92160"/>
            <a:ext cx="8226000" cy="6616440"/>
          </a:xfrm>
          <a:prstGeom prst="rect">
            <a:avLst/>
          </a:prstGeom>
          <a:noFill/>
          <a:ln w="0">
            <a:noFill/>
          </a:ln>
        </p:spPr>
        <p:style>
          <a:lnRef idx="0"/>
          <a:fillRef idx="0"/>
          <a:effectRef idx="0"/>
          <a:fontRef idx="minor"/>
        </p:style>
        <p:txBody>
          <a:bodyPr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In App.component.html</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p:txBody>
      </p:sp>
      <p:pic>
        <p:nvPicPr>
          <p:cNvPr id="819" name="Picture 5" descr=""/>
          <p:cNvPicPr/>
          <p:nvPr/>
        </p:nvPicPr>
        <p:blipFill>
          <a:blip r:embed="rId1"/>
          <a:stretch/>
        </p:blipFill>
        <p:spPr>
          <a:xfrm>
            <a:off x="568440" y="698040"/>
            <a:ext cx="8051040" cy="2989440"/>
          </a:xfrm>
          <a:prstGeom prst="rect">
            <a:avLst/>
          </a:prstGeom>
          <a:ln w="0">
            <a:noFill/>
          </a:ln>
        </p:spPr>
      </p:pic>
      <p:pic>
        <p:nvPicPr>
          <p:cNvPr id="820" name="Picture 2" descr=""/>
          <p:cNvPicPr/>
          <p:nvPr/>
        </p:nvPicPr>
        <p:blipFill>
          <a:blip r:embed="rId2"/>
          <a:stretch/>
        </p:blipFill>
        <p:spPr>
          <a:xfrm>
            <a:off x="693360" y="4050000"/>
            <a:ext cx="7724520" cy="3326040"/>
          </a:xfrm>
          <a:prstGeom prst="rect">
            <a:avLst/>
          </a:prstGeom>
          <a:ln w="0">
            <a:noFill/>
          </a:ln>
        </p:spPr>
      </p:pic>
    </p:spTree>
  </p:cSld>
  <mc:AlternateContent>
    <mc:Choice Requires="p14">
      <p:transition spd="slow" p14:dur="2000"/>
    </mc:Choice>
    <mc:Fallback>
      <p:transition spd="slow"/>
    </mc:Fallback>
  </mc:AlternateContent>
</p:sld>
</file>

<file path=ppt/slides/slide2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PWA</a:t>
            </a:r>
            <a:endParaRPr b="0" lang="en-IN" sz="4400" spc="-1" strike="noStrike">
              <a:latin typeface="Arial"/>
            </a:endParaRPr>
          </a:p>
        </p:txBody>
      </p:sp>
      <p:sp>
        <p:nvSpPr>
          <p:cNvPr id="822"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1" lang="en-US" sz="2000" spc="-1" strike="noStrike">
                <a:solidFill>
                  <a:srgbClr val="000000"/>
                </a:solidFill>
                <a:latin typeface="Calibri"/>
                <a:ea typeface="Calibri"/>
              </a:rPr>
              <a:t>PWA </a:t>
            </a:r>
            <a:r>
              <a:rPr b="0" lang="en-US" sz="2000" spc="-1" strike="noStrike">
                <a:solidFill>
                  <a:srgbClr val="000000"/>
                </a:solidFill>
                <a:latin typeface="Calibri"/>
                <a:ea typeface="Calibri"/>
              </a:rPr>
              <a:t>stands for Progressive Web Apps.</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To understand what PWAs are all about, and how you can build them in Angular, let’s consider the following scenario. You are out and about in an area with little or no network reception. Traditional web applications only work while you are online. Every time you lose the network the application will stall. What’s more, a typical app will load all of its scripts before starting up. This means that you might have to wait a minute or more for the first page to load. In conditions like this, you will quickly give up and abandon the application altogether.</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This is where progressive web applications come into play. PWAs leverage a number of current browser technologies in order to provide a smooth user experience even in situations with little or no network connection. </a:t>
            </a:r>
            <a:endParaRPr b="0" lang="en-IN" sz="2000" spc="-1" strike="noStrike">
              <a:latin typeface="Arial"/>
            </a:endParaRPr>
          </a:p>
          <a:p>
            <a:pPr>
              <a:lnSpc>
                <a:spcPct val="100000"/>
              </a:lnSpc>
              <a:spcBef>
                <a:spcPts val="400"/>
              </a:spcBef>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History of ECMA Script.</a:t>
            </a:r>
            <a:endParaRPr b="0" lang="en-IN" sz="4400" spc="-1" strike="noStrike">
              <a:latin typeface="Arial"/>
            </a:endParaRPr>
          </a:p>
        </p:txBody>
      </p:sp>
      <p:sp>
        <p:nvSpPr>
          <p:cNvPr id="186"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JavaScript was originally named Mocha and changed to Livescript but ultimately became JavaScript.</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It's important to note that JavaScript came before ECMAscript and the history will tell you why.</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To start from the beginning, JavaScript derived its name from Java and initially Brendan Eich (the creator of JS) was asked to develop a language that resembled Java for the web for Netscape.</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Eich, however decided that Java was too complicated with all its rules and so set out to create a simpler language that even a beginner could code in. This is evident in such things like the relaxing of the need to have a semicolon.</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After the language was complete, the marketing team of Netscape requested Sun to allow them to name it JavaScript as a marketing stunt and hence why most people who have never used JavaScript think it's related to Java.</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About a year or two after JavaScript's release in the browser, Microsoft's IE took the language and started making its own implementations such as JScript. At the same time, IE was dominating the market and not long after Netscape had to shut its project.</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Before Netscape went down, they decided to start a standard that would guide the path of JavaScript, named ECMAScript. The full form of ECMA is </a:t>
            </a:r>
            <a:r>
              <a:rPr b="1" lang="en-IN" sz="1600" spc="-1" strike="noStrike">
                <a:solidFill>
                  <a:srgbClr val="000000"/>
                </a:solidFill>
                <a:latin typeface="Calibri"/>
              </a:rPr>
              <a:t>European Computer Manufacturer's Association</a:t>
            </a:r>
            <a:endParaRPr b="0" lang="en-IN" sz="1600" spc="-1" strike="noStrike">
              <a:latin typeface="Arial"/>
            </a:endParaRPr>
          </a:p>
          <a:p>
            <a:pPr>
              <a:lnSpc>
                <a:spcPct val="100000"/>
              </a:lnSpc>
              <a:spcBef>
                <a:spcPts val="320"/>
              </a:spcBef>
              <a:buNone/>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Service Worker.</a:t>
            </a:r>
            <a:endParaRPr b="0" lang="en-IN" sz="4400" spc="-1" strike="noStrike">
              <a:latin typeface="Arial"/>
            </a:endParaRPr>
          </a:p>
        </p:txBody>
      </p:sp>
      <p:sp>
        <p:nvSpPr>
          <p:cNvPr id="824"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PWA uses Service worker for implementing offline capabilities. Angular applications, as single-page applications, are in a prime position to benefit from the advantages of service workers. Starting with version 5.0.0, Angular ships with a service worker implementation. Angular developers can take advantage of this service worker and benefit from the increased reliability and performance it provides, without needing to code against low-level APIs.</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Angular's service worker is designed to optimize the end user experience of using an application over a slow or unreliable network connection, while also minimizing the risks of serving outdated content.</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To achieve this, the Angular service worker follows these guidelines:</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Caching an application is like installing a native application. The application is cached as one unit, and all files update together.</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ea typeface="Calibri"/>
              </a:rPr>
              <a:t>A running application continues to run with the same version of all files. It does not suddenly start receiving cached files from a newer version, which are likely incompatible.</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Service Worker</a:t>
            </a:r>
            <a:endParaRPr b="0" lang="en-IN" sz="4400" spc="-1" strike="noStrike">
              <a:latin typeface="Arial"/>
            </a:endParaRPr>
          </a:p>
        </p:txBody>
      </p:sp>
      <p:sp>
        <p:nvSpPr>
          <p:cNvPr id="826"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When users refresh the application, they see the latest fully cached version. New tabs load the latest cached code.</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Updates happen in the background, relatively quickly after changes are published. The previous version of the application is served until an update is installed and ready.</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The service worker conserves bandwidth when possible. Resources are only downloaded if they've changed.</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Web Worker</a:t>
            </a:r>
            <a:endParaRPr b="0" lang="en-IN" sz="4400" spc="-1" strike="noStrike">
              <a:latin typeface="Arial"/>
            </a:endParaRPr>
          </a:p>
        </p:txBody>
      </p:sp>
      <p:sp>
        <p:nvSpPr>
          <p:cNvPr id="828"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US" sz="3200" spc="-1" strike="noStrike" u="sng">
                <a:solidFill>
                  <a:srgbClr val="0000ff"/>
                </a:solidFill>
                <a:uFillTx/>
                <a:latin typeface="Calibri"/>
                <a:ea typeface="Calibri"/>
                <a:hlinkClick r:id="rId1"/>
              </a:rPr>
              <a:t>Web workers</a:t>
            </a:r>
            <a:r>
              <a:rPr b="0" lang="en-US" sz="3200" spc="-1" strike="noStrike">
                <a:solidFill>
                  <a:srgbClr val="000000"/>
                </a:solidFill>
                <a:latin typeface="Calibri"/>
                <a:ea typeface="Calibri"/>
              </a:rPr>
              <a:t> lets you run CPU-intensive computations in a background thread, freeing the main thread to update the user interface. If you find your application performs a lot of computations, such as generating CAD drawings or doing heavy geometrical calculations, using web workers can help increase your application's performance.</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2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SSR – Server Side Rendering</a:t>
            </a:r>
            <a:endParaRPr b="0" lang="en-IN" sz="4400" spc="-1" strike="noStrike">
              <a:latin typeface="Arial"/>
            </a:endParaRPr>
          </a:p>
        </p:txBody>
      </p:sp>
      <p:sp>
        <p:nvSpPr>
          <p:cNvPr id="830"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ea typeface="Calibri"/>
              </a:rPr>
              <a:t>The server returns a static web page fully complied with dynamic data ready to display on the browser. The fetching of the dynamic data is done by server-side scripts written by server-side languages. This is how we used to render web pages in the old days (PHP/ Perl/CGI), and it has recently gained traction with technologies, such as React and Express. </a:t>
            </a:r>
            <a:endParaRPr b="0" lang="en-IN" sz="3200" spc="-1" strike="noStrike">
              <a:latin typeface="Arial"/>
            </a:endParaRPr>
          </a:p>
          <a:p>
            <a:pPr>
              <a:lnSpc>
                <a:spcPct val="100000"/>
              </a:lnSpc>
              <a:spcBef>
                <a:spcPts val="641"/>
              </a:spcBef>
              <a:buNone/>
            </a:pPr>
            <a:b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ES5 features</a:t>
            </a:r>
            <a:endParaRPr b="0" lang="en-IN" sz="4400" spc="-1" strike="noStrike">
              <a:latin typeface="Arial"/>
            </a:endParaRPr>
          </a:p>
        </p:txBody>
      </p:sp>
      <p:sp>
        <p:nvSpPr>
          <p:cNvPr id="188"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s-ES" sz="3200" spc="-1" strike="noStrike">
                <a:solidFill>
                  <a:srgbClr val="000000"/>
                </a:solidFill>
                <a:latin typeface="Calibri"/>
              </a:rPr>
              <a:t> </a:t>
            </a:r>
            <a:r>
              <a:rPr b="0" lang="en-IN" sz="3200" spc="-1" strike="noStrike">
                <a:solidFill>
                  <a:srgbClr val="000000"/>
                </a:solidFill>
                <a:latin typeface="Calibri"/>
              </a:rPr>
              <a:t>USE Strict is introduced. With this variables cant be used without declaring them.</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New methods for array are introduced.</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JSON support.</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New Methods in date are added.</a:t>
            </a: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What is a framework.</a:t>
            </a:r>
            <a:endParaRPr b="0" lang="en-IN" sz="4400" spc="-1" strike="noStrike">
              <a:latin typeface="Arial"/>
            </a:endParaRPr>
          </a:p>
        </p:txBody>
      </p:sp>
      <p:sp>
        <p:nvSpPr>
          <p:cNvPr id="128"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rmAutofit fontScale="47000"/>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Software frameworks make life easier for developers by allowing them to take control of the entire software development process, or most of it, from a single platform.</a:t>
            </a:r>
            <a:endParaRPr b="0" lang="en-IN" sz="3200" spc="-1" strike="noStrike">
              <a:latin typeface="Arial"/>
            </a:endParaRPr>
          </a:p>
          <a:p>
            <a:pPr>
              <a:lnSpc>
                <a:spcPct val="100000"/>
              </a:lnSpc>
              <a:spcBef>
                <a:spcPts val="641"/>
              </a:spcBef>
              <a:buNone/>
              <a:tabLst>
                <a:tab algn="l" pos="0"/>
              </a:tabLst>
            </a:pPr>
            <a:endParaRPr b="0" lang="en-IN" sz="3200" spc="-1" strike="noStrike">
              <a:latin typeface="Arial"/>
            </a:endParaRPr>
          </a:p>
          <a:p>
            <a:pPr>
              <a:lnSpc>
                <a:spcPct val="100000"/>
              </a:lnSpc>
              <a:spcBef>
                <a:spcPts val="641"/>
              </a:spcBef>
              <a:buNone/>
              <a:tabLst>
                <a:tab algn="l" pos="0"/>
              </a:tabLst>
            </a:pPr>
            <a:endParaRPr b="0" lang="en-IN" sz="3200" spc="-1" strike="noStrike">
              <a:latin typeface="Arial"/>
            </a:endParaRPr>
          </a:p>
          <a:p>
            <a:pPr>
              <a:lnSpc>
                <a:spcPct val="100000"/>
              </a:lnSpc>
              <a:spcBef>
                <a:spcPts val="641"/>
              </a:spcBef>
              <a:buNone/>
              <a:tabLst>
                <a:tab algn="l" pos="0"/>
              </a:tabLst>
            </a:pPr>
            <a:r>
              <a:rPr b="1" lang="en-US" sz="3200" spc="-1" strike="noStrike">
                <a:solidFill>
                  <a:srgbClr val="000000"/>
                </a:solidFill>
                <a:latin typeface="Calibri"/>
              </a:rPr>
              <a:t>Advantages of Framwork</a:t>
            </a:r>
            <a:endParaRPr b="0" lang="en-IN" sz="3200" spc="-1" strike="noStrike">
              <a:latin typeface="Arial"/>
            </a:endParaRPr>
          </a:p>
          <a:p>
            <a:pPr marL="343080" indent="-343080">
              <a:lnSpc>
                <a:spcPct val="100000"/>
              </a:lnSpc>
              <a:spcBef>
                <a:spcPts val="641"/>
              </a:spcBef>
              <a:buClr>
                <a:srgbClr val="000000"/>
              </a:buClr>
              <a:buFont typeface="Arial"/>
              <a:buChar char="•"/>
              <a:tabLst>
                <a:tab algn="l" pos="0"/>
              </a:tabLst>
            </a:pPr>
            <a:r>
              <a:rPr b="0" lang="en-IN" sz="3200" spc="-1" strike="noStrike">
                <a:solidFill>
                  <a:srgbClr val="000000"/>
                </a:solidFill>
                <a:latin typeface="Calibri"/>
              </a:rPr>
              <a:t>Assists in establishing better programming practices and fitting use of </a:t>
            </a:r>
            <a:r>
              <a:rPr b="0" lang="en-IN" sz="3200" spc="-1" strike="noStrike" u="sng">
                <a:solidFill>
                  <a:srgbClr val="0000ff"/>
                </a:solidFill>
                <a:uFillTx/>
                <a:latin typeface="Calibri"/>
                <a:hlinkClick r:id="rId1"/>
              </a:rPr>
              <a:t>design patterns</a:t>
            </a:r>
            <a:endParaRPr b="0" lang="en-IN" sz="3200" spc="-1" strike="noStrike">
              <a:latin typeface="Arial"/>
            </a:endParaRPr>
          </a:p>
          <a:p>
            <a:pPr marL="343080" indent="-343080">
              <a:lnSpc>
                <a:spcPct val="100000"/>
              </a:lnSpc>
              <a:spcBef>
                <a:spcPts val="641"/>
              </a:spcBef>
              <a:buClr>
                <a:srgbClr val="000000"/>
              </a:buClr>
              <a:buFont typeface="Arial"/>
              <a:buChar char="•"/>
              <a:tabLst>
                <a:tab algn="l" pos="0"/>
              </a:tabLst>
            </a:pPr>
            <a:r>
              <a:rPr b="0" lang="en-IN" sz="3200" spc="-1" strike="noStrike">
                <a:solidFill>
                  <a:srgbClr val="000000"/>
                </a:solidFill>
                <a:latin typeface="Calibri"/>
              </a:rPr>
              <a:t>Code is more secure</a:t>
            </a:r>
            <a:endParaRPr b="0" lang="en-IN" sz="3200" spc="-1" strike="noStrike">
              <a:latin typeface="Arial"/>
            </a:endParaRPr>
          </a:p>
          <a:p>
            <a:pPr marL="343080" indent="-343080">
              <a:lnSpc>
                <a:spcPct val="100000"/>
              </a:lnSpc>
              <a:spcBef>
                <a:spcPts val="641"/>
              </a:spcBef>
              <a:buClr>
                <a:srgbClr val="000000"/>
              </a:buClr>
              <a:buFont typeface="Arial"/>
              <a:buChar char="•"/>
              <a:tabLst>
                <a:tab algn="l" pos="0"/>
              </a:tabLst>
            </a:pPr>
            <a:r>
              <a:rPr b="0" lang="en-IN" sz="3200" spc="-1" strike="noStrike">
                <a:solidFill>
                  <a:srgbClr val="000000"/>
                </a:solidFill>
                <a:latin typeface="Calibri"/>
              </a:rPr>
              <a:t>Duplicate and redundant code can be avoided</a:t>
            </a:r>
            <a:endParaRPr b="0" lang="en-IN" sz="3200" spc="-1" strike="noStrike">
              <a:latin typeface="Arial"/>
            </a:endParaRPr>
          </a:p>
          <a:p>
            <a:pPr marL="343080" indent="-343080">
              <a:lnSpc>
                <a:spcPct val="100000"/>
              </a:lnSpc>
              <a:spcBef>
                <a:spcPts val="641"/>
              </a:spcBef>
              <a:buClr>
                <a:srgbClr val="000000"/>
              </a:buClr>
              <a:buFont typeface="Arial"/>
              <a:buChar char="•"/>
              <a:tabLst>
                <a:tab algn="l" pos="0"/>
              </a:tabLst>
            </a:pPr>
            <a:r>
              <a:rPr b="0" lang="en-IN" sz="3200" spc="-1" strike="noStrike">
                <a:solidFill>
                  <a:srgbClr val="000000"/>
                </a:solidFill>
                <a:latin typeface="Calibri"/>
              </a:rPr>
              <a:t>Helps consistent developing code with fewer bugs</a:t>
            </a:r>
            <a:endParaRPr b="0" lang="en-IN" sz="3200" spc="-1" strike="noStrike">
              <a:latin typeface="Arial"/>
            </a:endParaRPr>
          </a:p>
          <a:p>
            <a:pPr marL="343080" indent="-343080">
              <a:lnSpc>
                <a:spcPct val="100000"/>
              </a:lnSpc>
              <a:spcBef>
                <a:spcPts val="641"/>
              </a:spcBef>
              <a:buClr>
                <a:srgbClr val="000000"/>
              </a:buClr>
              <a:buFont typeface="Arial"/>
              <a:buChar char="•"/>
              <a:tabLst>
                <a:tab algn="l" pos="0"/>
              </a:tabLst>
            </a:pPr>
            <a:r>
              <a:rPr b="0" lang="en-IN" sz="3200" spc="-1" strike="noStrike">
                <a:solidFill>
                  <a:srgbClr val="000000"/>
                </a:solidFill>
                <a:latin typeface="Calibri"/>
              </a:rPr>
              <a:t>Makes it easier to work on sophisticated technologies</a:t>
            </a:r>
            <a:endParaRPr b="0" lang="en-IN" sz="3200" spc="-1" strike="noStrike">
              <a:latin typeface="Arial"/>
            </a:endParaRPr>
          </a:p>
          <a:p>
            <a:pPr marL="343080" indent="-343080">
              <a:lnSpc>
                <a:spcPct val="100000"/>
              </a:lnSpc>
              <a:spcBef>
                <a:spcPts val="641"/>
              </a:spcBef>
              <a:buClr>
                <a:srgbClr val="000000"/>
              </a:buClr>
              <a:buFont typeface="Arial"/>
              <a:buChar char="•"/>
              <a:tabLst>
                <a:tab algn="l" pos="0"/>
              </a:tabLst>
            </a:pPr>
            <a:r>
              <a:rPr b="0" lang="en-IN" sz="3200" spc="-1" strike="noStrike">
                <a:solidFill>
                  <a:srgbClr val="000000"/>
                </a:solidFill>
                <a:latin typeface="Calibri"/>
              </a:rPr>
              <a:t>One could create their software framework or contribute to open-source frameworks. Hence, there is a continuous improvement in the functionality</a:t>
            </a:r>
            <a:endParaRPr b="0" lang="en-IN" sz="3200" spc="-1" strike="noStrike">
              <a:latin typeface="Arial"/>
            </a:endParaRPr>
          </a:p>
          <a:p>
            <a:pPr marL="343080" indent="-343080">
              <a:lnSpc>
                <a:spcPct val="100000"/>
              </a:lnSpc>
              <a:spcBef>
                <a:spcPts val="641"/>
              </a:spcBef>
              <a:buClr>
                <a:srgbClr val="000000"/>
              </a:buClr>
              <a:buFont typeface="Arial"/>
              <a:buChar char="•"/>
              <a:tabLst>
                <a:tab algn="l" pos="0"/>
              </a:tabLst>
            </a:pPr>
            <a:r>
              <a:rPr b="0" lang="en-IN" sz="3200" spc="-1" strike="noStrike">
                <a:solidFill>
                  <a:srgbClr val="000000"/>
                </a:solidFill>
                <a:latin typeface="Calibri"/>
              </a:rPr>
              <a:t>Several code segments and functionalities are pre-built and pre-tested. This makes applications more reliable</a:t>
            </a:r>
            <a:endParaRPr b="0" lang="en-IN" sz="3200" spc="-1" strike="noStrike">
              <a:latin typeface="Arial"/>
            </a:endParaRPr>
          </a:p>
          <a:p>
            <a:pPr marL="343080" indent="-343080">
              <a:lnSpc>
                <a:spcPct val="100000"/>
              </a:lnSpc>
              <a:spcBef>
                <a:spcPts val="641"/>
              </a:spcBef>
              <a:buClr>
                <a:srgbClr val="000000"/>
              </a:buClr>
              <a:buFont typeface="Arial"/>
              <a:buChar char="•"/>
              <a:tabLst>
                <a:tab algn="l" pos="0"/>
              </a:tabLst>
            </a:pPr>
            <a:r>
              <a:rPr b="0" lang="en-IN" sz="3200" spc="-1" strike="noStrike">
                <a:solidFill>
                  <a:srgbClr val="000000"/>
                </a:solidFill>
                <a:latin typeface="Calibri"/>
              </a:rPr>
              <a:t>Testing and debugging the code is a lot easier and can be done even by developers who do not own the code</a:t>
            </a:r>
            <a:endParaRPr b="0" lang="en-IN" sz="3200" spc="-1" strike="noStrike">
              <a:latin typeface="Arial"/>
            </a:endParaRPr>
          </a:p>
          <a:p>
            <a:pPr marL="343080" indent="-343080">
              <a:lnSpc>
                <a:spcPct val="100000"/>
              </a:lnSpc>
              <a:spcBef>
                <a:spcPts val="641"/>
              </a:spcBef>
              <a:buClr>
                <a:srgbClr val="000000"/>
              </a:buClr>
              <a:buFont typeface="Arial"/>
              <a:buChar char="•"/>
              <a:tabLst>
                <a:tab algn="l" pos="0"/>
              </a:tabLst>
            </a:pPr>
            <a:r>
              <a:rPr b="0" lang="en-IN" sz="3200" spc="-1" strike="noStrike">
                <a:solidFill>
                  <a:srgbClr val="000000"/>
                </a:solidFill>
                <a:latin typeface="Calibri"/>
              </a:rPr>
              <a:t>The time required to develop an application is reduced significantly</a:t>
            </a:r>
            <a:endParaRPr b="0" lang="en-IN" sz="3200" spc="-1" strike="noStrike">
              <a:latin typeface="Arial"/>
            </a:endParaRPr>
          </a:p>
          <a:p>
            <a:pPr>
              <a:lnSpc>
                <a:spcPct val="100000"/>
              </a:lnSpc>
              <a:spcBef>
                <a:spcPts val="641"/>
              </a:spcBef>
              <a:buNone/>
              <a:tabLst>
                <a:tab algn="l" pos="0"/>
              </a:tabLst>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Features of ES6</a:t>
            </a:r>
            <a:endParaRPr b="0" lang="en-IN" sz="4400" spc="-1" strike="noStrike">
              <a:latin typeface="Arial"/>
            </a:endParaRPr>
          </a:p>
        </p:txBody>
      </p:sp>
      <p:sp>
        <p:nvSpPr>
          <p:cNvPr id="190"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Let and Const are introduced.</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For..of</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Default parameters of the functions.</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Rest operator </a:t>
            </a:r>
            <a:r>
              <a:rPr b="0" lang="en-IN" sz="2000" spc="-1" strike="noStrike">
                <a:solidFill>
                  <a:srgbClr val="000000"/>
                </a:solidFill>
                <a:latin typeface="Wingdings"/>
              </a:rPr>
              <a:t></a:t>
            </a:r>
            <a:r>
              <a:rPr b="0" lang="en-IN" sz="2000" spc="-1" strike="noStrike">
                <a:solidFill>
                  <a:srgbClr val="000000"/>
                </a:solidFill>
                <a:latin typeface="Calibri"/>
              </a:rPr>
              <a:t> Any number of parameters can be passed to a function with …&lt;variable name&gt; as the function parameter.</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Spread Operator.</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Destructuring.</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Template literals.</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Arrow functions.</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Promises.</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Classes.</a:t>
            </a:r>
            <a:r>
              <a:rPr b="0" lang="en-US" sz="2000" spc="-1" strike="noStrike">
                <a:solidFill>
                  <a:srgbClr val="000000"/>
                </a:solidFill>
                <a:latin typeface="Calibri"/>
              </a:rPr>
              <a:t>	</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Features of ES7.</a:t>
            </a:r>
            <a:endParaRPr b="0" lang="en-IN" sz="4400" spc="-1" strike="noStrike">
              <a:latin typeface="Arial"/>
            </a:endParaRPr>
          </a:p>
        </p:txBody>
      </p:sp>
      <p:sp>
        <p:nvSpPr>
          <p:cNvPr id="192"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US" sz="2400" spc="-1" strike="noStrike">
                <a:solidFill>
                  <a:srgbClr val="000000"/>
                </a:solidFill>
                <a:latin typeface="Calibri"/>
              </a:rPr>
              <a:t>Exponent Operator using ** and couple of functions added.</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Transpiler &amp; ts-node.</a:t>
            </a:r>
            <a:endParaRPr b="0" lang="en-IN" sz="4400" spc="-1" strike="noStrike">
              <a:latin typeface="Arial"/>
            </a:endParaRPr>
          </a:p>
        </p:txBody>
      </p:sp>
      <p:sp>
        <p:nvSpPr>
          <p:cNvPr id="194"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Transpilers, or source-to-source compilers, are tools that read the sourcecode written in one programming language and produce the equivalent code in another programming language</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Typescript Transpiler will convert from .ts file to its corresponding .js file.. Converts from Typescript to JavaScript.</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ts-node is a TypeScript execution engine and REPL for Node.js.</a:t>
            </a:r>
            <a:endParaRPr b="0" lang="en-IN" sz="3200" spc="-1" strike="noStrike">
              <a:latin typeface="Arial"/>
            </a:endParaRPr>
          </a:p>
          <a:p>
            <a:pPr>
              <a:lnSpc>
                <a:spcPct val="100000"/>
              </a:lnSpc>
              <a:spcBef>
                <a:spcPts val="641"/>
              </a:spcBef>
              <a:buNone/>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Typescript.</a:t>
            </a:r>
            <a:endParaRPr b="0" lang="en-IN" sz="4400" spc="-1" strike="noStrike">
              <a:latin typeface="Arial"/>
            </a:endParaRPr>
          </a:p>
        </p:txBody>
      </p:sp>
      <p:sp>
        <p:nvSpPr>
          <p:cNvPr id="196"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TypeScript is an open-source object-oriented programming language. It was launched and introduced on October 1st, 2012. TypeScript follows JavaScript syntactically but adds more features to it. It is a superset of JavaScript. It is developed and maintained by Microsoft under the license of Apache 2. It does not directly run on the browser and requires a compiler to compile and generate a TypeScript file.</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Features of Typescript.</a:t>
            </a:r>
            <a:endParaRPr b="0" lang="en-IN" sz="4400" spc="-1" strike="noStrike">
              <a:latin typeface="Arial"/>
            </a:endParaRPr>
          </a:p>
        </p:txBody>
      </p:sp>
      <p:sp>
        <p:nvSpPr>
          <p:cNvPr id="198"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Object-Oriented language:</a:t>
            </a:r>
            <a:r>
              <a:rPr b="0" lang="en-IN" sz="2000" spc="-1" strike="noStrike">
                <a:solidFill>
                  <a:srgbClr val="000000"/>
                </a:solidFill>
                <a:latin typeface="Calibri"/>
              </a:rPr>
              <a:t> TypeScript provides a complete feature of an object-oriented programming language such as classes, interfaces, inheritance, modules, etc. In TypeScript, we can write code for both client-side as well as server-side development.</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 </a:t>
            </a:r>
            <a:r>
              <a:rPr b="1" lang="en-IN" sz="2000" spc="-1" strike="noStrike">
                <a:solidFill>
                  <a:srgbClr val="000000"/>
                </a:solidFill>
                <a:latin typeface="Calibri"/>
              </a:rPr>
              <a:t>TypeScript is portable:</a:t>
            </a:r>
            <a:r>
              <a:rPr b="0" lang="en-IN" sz="2000" spc="-1" strike="noStrike">
                <a:solidFill>
                  <a:srgbClr val="000000"/>
                </a:solidFill>
                <a:latin typeface="Calibri"/>
              </a:rPr>
              <a:t> TypeScript is portable because it can be executed on any browsers, devices, or any operating systems. It can be run in any environment where JavaScript runs on. It is not specific to any virtual-machine for execution.</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TypeScript is just a JS:</a:t>
            </a:r>
            <a:r>
              <a:rPr b="0" lang="en-IN" sz="2000" spc="-1" strike="noStrike">
                <a:solidFill>
                  <a:srgbClr val="000000"/>
                </a:solidFill>
                <a:latin typeface="Calibri"/>
              </a:rPr>
              <a:t> TypeScript code is not executed on any browsers directly. The program written in TypeScript always starts with JavaScript and ends with JavaScript. Hence, we only need to know JavaScript to use it in TypeScript. The code written in TypeScript is compiled and converted into its JavaScript equivalent for the execution. This process is known as </a:t>
            </a:r>
            <a:r>
              <a:rPr b="1" lang="en-IN" sz="2000" spc="-1" strike="noStrike">
                <a:solidFill>
                  <a:srgbClr val="000000"/>
                </a:solidFill>
                <a:latin typeface="Calibri"/>
              </a:rPr>
              <a:t>Trans-piled</a:t>
            </a:r>
            <a:r>
              <a:rPr b="0" lang="en-IN" sz="2000" spc="-1" strike="noStrike">
                <a:solidFill>
                  <a:srgbClr val="000000"/>
                </a:solidFill>
                <a:latin typeface="Calibri"/>
              </a:rPr>
              <a:t>. With the help of JavaScript code, browsers can read the TypeScript code and display the output.</a:t>
            </a:r>
            <a:endParaRPr b="0" lang="en-IN" sz="2000" spc="-1" strike="noStrike">
              <a:latin typeface="Arial"/>
            </a:endParaRPr>
          </a:p>
          <a:p>
            <a:pPr>
              <a:lnSpc>
                <a:spcPct val="100000"/>
              </a:lnSpc>
              <a:spcBef>
                <a:spcPts val="400"/>
              </a:spcBef>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Typescript compilation procedure</a:t>
            </a:r>
            <a:endParaRPr b="0" lang="en-IN" sz="4400" spc="-1" strike="noStrike">
              <a:latin typeface="Arial"/>
            </a:endParaRPr>
          </a:p>
        </p:txBody>
      </p:sp>
      <p:pic>
        <p:nvPicPr>
          <p:cNvPr id="200" name="Picture 2" descr=""/>
          <p:cNvPicPr/>
          <p:nvPr/>
        </p:nvPicPr>
        <p:blipFill>
          <a:blip r:embed="rId1"/>
          <a:stretch/>
        </p:blipFill>
        <p:spPr>
          <a:xfrm>
            <a:off x="252360" y="2060640"/>
            <a:ext cx="8922960" cy="179676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Install typescript.</a:t>
            </a:r>
            <a:endParaRPr b="0" lang="en-IN" sz="4400" spc="-1" strike="noStrike">
              <a:latin typeface="Arial"/>
            </a:endParaRPr>
          </a:p>
        </p:txBody>
      </p:sp>
      <p:sp>
        <p:nvSpPr>
          <p:cNvPr id="202"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1" lang="en-US" sz="3200" spc="-1" strike="noStrike">
                <a:solidFill>
                  <a:srgbClr val="000000"/>
                </a:solidFill>
                <a:latin typeface="Calibri"/>
              </a:rPr>
              <a:t>Npm install –g typescript </a:t>
            </a:r>
            <a:r>
              <a:rPr b="0" lang="en-US" sz="3200" spc="-1" strike="noStrike">
                <a:solidFill>
                  <a:srgbClr val="000000"/>
                </a:solidFill>
                <a:latin typeface="Wingdings"/>
              </a:rPr>
              <a:t></a:t>
            </a:r>
            <a:r>
              <a:rPr b="0" lang="en-US" sz="3200" spc="-1" strike="noStrike">
                <a:solidFill>
                  <a:srgbClr val="000000"/>
                </a:solidFill>
                <a:latin typeface="Calibri"/>
              </a:rPr>
              <a:t> this will install the typescript.</a:t>
            </a:r>
            <a:endParaRPr b="0" lang="en-IN" sz="3200" spc="-1" strike="noStrike">
              <a:latin typeface="Arial"/>
            </a:endParaRPr>
          </a:p>
          <a:p>
            <a:pPr marL="343080" indent="-343080">
              <a:lnSpc>
                <a:spcPct val="100000"/>
              </a:lnSpc>
              <a:spcBef>
                <a:spcPts val="641"/>
              </a:spcBef>
              <a:buClr>
                <a:srgbClr val="000000"/>
              </a:buClr>
              <a:buFont typeface="Arial"/>
              <a:buChar char="•"/>
            </a:pPr>
            <a:r>
              <a:rPr b="1" lang="en-US" sz="3200" spc="-1" strike="noStrike">
                <a:solidFill>
                  <a:srgbClr val="000000"/>
                </a:solidFill>
                <a:latin typeface="Calibri"/>
              </a:rPr>
              <a:t>Tsc –v </a:t>
            </a:r>
            <a:r>
              <a:rPr b="0" lang="en-US" sz="3200" spc="-1" strike="noStrike">
                <a:solidFill>
                  <a:srgbClr val="000000"/>
                </a:solidFill>
                <a:latin typeface="Wingdings"/>
              </a:rPr>
              <a:t></a:t>
            </a:r>
            <a:r>
              <a:rPr b="0" lang="en-US" sz="3200" spc="-1" strike="noStrike">
                <a:solidFill>
                  <a:srgbClr val="000000"/>
                </a:solidFill>
                <a:latin typeface="Calibri"/>
              </a:rPr>
              <a:t> Will give the typescript version.</a:t>
            </a: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p:txBody>
      </p:sp>
      <p:pic>
        <p:nvPicPr>
          <p:cNvPr id="203" name="Picture 2" descr=""/>
          <p:cNvPicPr/>
          <p:nvPr/>
        </p:nvPicPr>
        <p:blipFill>
          <a:blip r:embed="rId1"/>
          <a:stretch/>
        </p:blipFill>
        <p:spPr>
          <a:xfrm>
            <a:off x="685800" y="3357720"/>
            <a:ext cx="7578360" cy="327132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Install ts-node.</a:t>
            </a:r>
            <a:endParaRPr b="0" lang="en-IN" sz="4400" spc="-1" strike="noStrike">
              <a:latin typeface="Arial"/>
            </a:endParaRPr>
          </a:p>
        </p:txBody>
      </p:sp>
      <p:sp>
        <p:nvSpPr>
          <p:cNvPr id="205"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1" lang="en-US" sz="3200" spc="-1" strike="noStrike">
                <a:solidFill>
                  <a:srgbClr val="000000"/>
                </a:solidFill>
                <a:latin typeface="Calibri"/>
              </a:rPr>
              <a:t>Npm install –g ts-node </a:t>
            </a:r>
            <a:endParaRPr b="0" lang="en-IN" sz="3200" spc="-1" strike="noStrike">
              <a:latin typeface="Arial"/>
            </a:endParaRPr>
          </a:p>
          <a:p>
            <a:pPr marL="343080" indent="-343080">
              <a:lnSpc>
                <a:spcPct val="100000"/>
              </a:lnSpc>
              <a:spcBef>
                <a:spcPts val="641"/>
              </a:spcBef>
              <a:buClr>
                <a:srgbClr val="000000"/>
              </a:buClr>
              <a:buFont typeface="Arial"/>
              <a:buChar char="•"/>
            </a:pPr>
            <a:r>
              <a:rPr b="1" lang="en-US" sz="3200" spc="-1" strike="noStrike">
                <a:solidFill>
                  <a:srgbClr val="000000"/>
                </a:solidFill>
                <a:latin typeface="Calibri"/>
              </a:rPr>
              <a:t> </a:t>
            </a:r>
            <a:endParaRPr b="0" lang="en-IN" sz="3200" spc="-1" strike="noStrike">
              <a:latin typeface="Arial"/>
            </a:endParaRPr>
          </a:p>
          <a:p>
            <a:pPr marL="343080" indent="-343080">
              <a:lnSpc>
                <a:spcPct val="100000"/>
              </a:lnSpc>
              <a:spcBef>
                <a:spcPts val="641"/>
              </a:spcBef>
              <a:buClr>
                <a:srgbClr val="000000"/>
              </a:buClr>
              <a:buFont typeface="Arial"/>
              <a:buChar char="•"/>
            </a:pPr>
            <a:r>
              <a:rPr b="1" lang="en-US" sz="3200" spc="-1" strike="noStrike">
                <a:solidFill>
                  <a:srgbClr val="000000"/>
                </a:solidFill>
                <a:latin typeface="Calibri"/>
              </a:rPr>
              <a:t> </a:t>
            </a:r>
            <a:endParaRPr b="0" lang="en-IN" sz="3200" spc="-1" strike="noStrike">
              <a:latin typeface="Arial"/>
            </a:endParaRPr>
          </a:p>
          <a:p>
            <a:pPr marL="343080" indent="-343080">
              <a:lnSpc>
                <a:spcPct val="100000"/>
              </a:lnSpc>
              <a:spcBef>
                <a:spcPts val="641"/>
              </a:spcBef>
              <a:buClr>
                <a:srgbClr val="000000"/>
              </a:buClr>
              <a:buFont typeface="Arial"/>
              <a:buChar char="•"/>
            </a:pPr>
            <a:r>
              <a:rPr b="1" lang="en-US" sz="3200" spc="-1" strike="noStrike">
                <a:solidFill>
                  <a:srgbClr val="000000"/>
                </a:solidFill>
                <a:latin typeface="Calibri"/>
              </a:rPr>
              <a:t> </a:t>
            </a:r>
            <a:endParaRPr b="0" lang="en-IN" sz="3200" spc="-1" strike="noStrike">
              <a:latin typeface="Arial"/>
            </a:endParaRPr>
          </a:p>
          <a:p>
            <a:pPr marL="343080" indent="-343080">
              <a:lnSpc>
                <a:spcPct val="100000"/>
              </a:lnSpc>
              <a:spcBef>
                <a:spcPts val="641"/>
              </a:spcBef>
              <a:buClr>
                <a:srgbClr val="000000"/>
              </a:buClr>
              <a:buFont typeface="Arial"/>
              <a:buChar char="•"/>
            </a:pPr>
            <a:r>
              <a:rPr b="1" lang="en-US" sz="3200" spc="-1" strike="noStrike">
                <a:solidFill>
                  <a:srgbClr val="000000"/>
                </a:solidFill>
                <a:latin typeface="Calibri"/>
              </a:rPr>
              <a:t> </a:t>
            </a:r>
            <a:endParaRPr b="0" lang="en-IN" sz="3200" spc="-1" strike="noStrike">
              <a:latin typeface="Arial"/>
            </a:endParaRPr>
          </a:p>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Install code runner in Visual Studio</a:t>
            </a:r>
            <a:endParaRPr b="0" lang="en-IN" sz="3200" spc="-1" strike="noStrike">
              <a:latin typeface="Arial"/>
            </a:endParaRPr>
          </a:p>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 </a:t>
            </a: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p:txBody>
      </p:sp>
      <p:pic>
        <p:nvPicPr>
          <p:cNvPr id="206" name="" descr=""/>
          <p:cNvPicPr/>
          <p:nvPr/>
        </p:nvPicPr>
        <p:blipFill>
          <a:blip r:embed="rId1"/>
          <a:stretch/>
        </p:blipFill>
        <p:spPr>
          <a:xfrm>
            <a:off x="893160" y="2340000"/>
            <a:ext cx="3785400" cy="1773720"/>
          </a:xfrm>
          <a:prstGeom prst="rect">
            <a:avLst/>
          </a:prstGeom>
          <a:ln w="0">
            <a:noFill/>
          </a:ln>
        </p:spPr>
      </p:pic>
      <p:pic>
        <p:nvPicPr>
          <p:cNvPr id="207" name="" descr=""/>
          <p:cNvPicPr/>
          <p:nvPr/>
        </p:nvPicPr>
        <p:blipFill>
          <a:blip r:embed="rId2"/>
          <a:stretch/>
        </p:blipFill>
        <p:spPr>
          <a:xfrm>
            <a:off x="6623640" y="2835000"/>
            <a:ext cx="3274920" cy="4021560"/>
          </a:xfrm>
          <a:prstGeom prst="rect">
            <a:avLst/>
          </a:prstGeom>
          <a:ln w="0">
            <a:noFill/>
          </a:ln>
        </p:spPr>
      </p:pic>
      <p:sp>
        <p:nvSpPr>
          <p:cNvPr id="208" name=""/>
          <p:cNvSpPr/>
          <p:nvPr/>
        </p:nvSpPr>
        <p:spPr>
          <a:xfrm>
            <a:off x="5940000" y="3420000"/>
            <a:ext cx="1800000" cy="54000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Open windows powershell</a:t>
            </a:r>
            <a:endParaRPr b="0" lang="en-IN" sz="4400" spc="-1" strike="noStrike">
              <a:latin typeface="Arial"/>
            </a:endParaRPr>
          </a:p>
        </p:txBody>
      </p:sp>
      <p:sp>
        <p:nvSpPr>
          <p:cNvPr id="210"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1" lang="en-US" sz="3200" spc="-1" strike="noStrike">
                <a:solidFill>
                  <a:srgbClr val="000000"/>
                </a:solidFill>
                <a:latin typeface="Calibri"/>
              </a:rPr>
              <a:t>Open Windows powershell in Adminstrator Mode.</a:t>
            </a:r>
            <a:endParaRPr b="0" lang="en-IN" sz="3200" spc="-1" strike="noStrike">
              <a:latin typeface="Arial"/>
            </a:endParaRPr>
          </a:p>
        </p:txBody>
      </p:sp>
      <p:pic>
        <p:nvPicPr>
          <p:cNvPr id="211" name="" descr=""/>
          <p:cNvPicPr/>
          <p:nvPr/>
        </p:nvPicPr>
        <p:blipFill>
          <a:blip r:embed="rId1"/>
          <a:stretch/>
        </p:blipFill>
        <p:spPr>
          <a:xfrm>
            <a:off x="3780000" y="2223720"/>
            <a:ext cx="3061800" cy="371484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Install ts-node.</a:t>
            </a:r>
            <a:endParaRPr b="0" lang="en-IN" sz="4400" spc="-1" strike="noStrike">
              <a:latin typeface="Arial"/>
            </a:endParaRPr>
          </a:p>
        </p:txBody>
      </p:sp>
      <p:sp>
        <p:nvSpPr>
          <p:cNvPr id="213"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a:lnSpc>
                <a:spcPct val="100000"/>
              </a:lnSpc>
              <a:spcBef>
                <a:spcPts val="641"/>
              </a:spcBef>
              <a:buNone/>
            </a:pPr>
            <a:r>
              <a:rPr b="1" lang="en-US" sz="3200" spc="-1" strike="noStrike">
                <a:solidFill>
                  <a:srgbClr val="000000"/>
                </a:solidFill>
                <a:latin typeface="Calibri"/>
              </a:rPr>
              <a:t>Run the following command </a:t>
            </a:r>
            <a:endParaRPr b="0" lang="en-IN" sz="3200" spc="-1" strike="noStrike">
              <a:latin typeface="Arial"/>
            </a:endParaRPr>
          </a:p>
          <a:p>
            <a:pPr>
              <a:lnSpc>
                <a:spcPct val="100000"/>
              </a:lnSpc>
              <a:spcBef>
                <a:spcPts val="641"/>
              </a:spcBef>
              <a:buNone/>
            </a:pPr>
            <a:r>
              <a:rPr b="0" lang="en-US" sz="3200" spc="-1" strike="noStrike">
                <a:solidFill>
                  <a:srgbClr val="000000"/>
                </a:solidFill>
                <a:latin typeface="Calibri"/>
              </a:rPr>
              <a:t>Set-ExecutionPolicy -ExecutionPolicy Unrestricted</a:t>
            </a:r>
            <a:endParaRPr b="0" lang="en-IN" sz="3200" spc="-1" strike="noStrike">
              <a:latin typeface="Arial"/>
            </a:endParaRPr>
          </a:p>
          <a:p>
            <a:pPr marL="343080" indent="-343080">
              <a:lnSpc>
                <a:spcPct val="100000"/>
              </a:lnSpc>
              <a:spcBef>
                <a:spcPts val="641"/>
              </a:spcBef>
              <a:buClr>
                <a:srgbClr val="000000"/>
              </a:buClr>
              <a:buFont typeface="Arial"/>
              <a:buChar char="•"/>
            </a:pPr>
            <a:r>
              <a:rPr b="1" lang="en-US" sz="3200" spc="-1" strike="noStrike">
                <a:solidFill>
                  <a:srgbClr val="000000"/>
                </a:solidFill>
                <a:latin typeface="Calibri"/>
              </a:rPr>
              <a:t> </a:t>
            </a:r>
            <a:endParaRPr b="0" lang="en-IN" sz="3200" spc="-1" strike="noStrike">
              <a:latin typeface="Arial"/>
            </a:endParaRPr>
          </a:p>
          <a:p>
            <a:pPr marL="343080" indent="-343080">
              <a:lnSpc>
                <a:spcPct val="100000"/>
              </a:lnSpc>
              <a:spcBef>
                <a:spcPts val="641"/>
              </a:spcBef>
              <a:buClr>
                <a:srgbClr val="000000"/>
              </a:buClr>
              <a:buFont typeface="Arial"/>
              <a:buChar char="•"/>
            </a:pPr>
            <a:r>
              <a:rPr b="1" lang="en-US" sz="3200" spc="-1" strike="noStrike">
                <a:solidFill>
                  <a:srgbClr val="000000"/>
                </a:solidFill>
                <a:latin typeface="Calibri"/>
              </a:rPr>
              <a:t> </a:t>
            </a:r>
            <a:endParaRPr b="0" lang="en-IN" sz="3200" spc="-1" strike="noStrike">
              <a:latin typeface="Arial"/>
            </a:endParaRPr>
          </a:p>
          <a:p>
            <a:pPr marL="343080" indent="-343080">
              <a:lnSpc>
                <a:spcPct val="100000"/>
              </a:lnSpc>
              <a:spcBef>
                <a:spcPts val="641"/>
              </a:spcBef>
              <a:buClr>
                <a:srgbClr val="000000"/>
              </a:buClr>
              <a:buFont typeface="Arial"/>
              <a:buChar char="•"/>
            </a:pPr>
            <a:r>
              <a:rPr b="1" lang="en-US" sz="3200" spc="-1" strike="noStrike">
                <a:solidFill>
                  <a:srgbClr val="000000"/>
                </a:solidFill>
                <a:latin typeface="Calibri"/>
              </a:rPr>
              <a:t> </a:t>
            </a:r>
            <a:endParaRPr b="0" lang="en-IN" sz="3200" spc="-1" strike="noStrike">
              <a:latin typeface="Arial"/>
            </a:endParaRPr>
          </a:p>
          <a:p>
            <a:pPr marL="343080" indent="-343080">
              <a:lnSpc>
                <a:spcPct val="100000"/>
              </a:lnSpc>
              <a:spcBef>
                <a:spcPts val="641"/>
              </a:spcBef>
              <a:buClr>
                <a:srgbClr val="000000"/>
              </a:buClr>
              <a:buFont typeface="Arial"/>
              <a:buChar char="•"/>
            </a:pPr>
            <a:r>
              <a:rPr b="1" lang="en-US" sz="3200" spc="-1" strike="noStrike">
                <a:solidFill>
                  <a:srgbClr val="000000"/>
                </a:solidFill>
                <a:latin typeface="Calibri"/>
              </a:rPr>
              <a:t> </a:t>
            </a:r>
            <a:endParaRPr b="0" lang="en-IN" sz="3200" spc="-1" strike="noStrike">
              <a:latin typeface="Arial"/>
            </a:endParaRPr>
          </a:p>
          <a:p>
            <a:pPr marL="343080" indent="-343080">
              <a:lnSpc>
                <a:spcPct val="100000"/>
              </a:lnSpc>
              <a:spcBef>
                <a:spcPts val="641"/>
              </a:spcBef>
              <a:buClr>
                <a:srgbClr val="000000"/>
              </a:buClr>
              <a:buFont typeface="Arial"/>
              <a:buChar char="•"/>
            </a:pPr>
            <a:r>
              <a:rPr b="1" lang="en-US" sz="3200" spc="-1" strike="noStrike">
                <a:solidFill>
                  <a:srgbClr val="000000"/>
                </a:solidFill>
                <a:latin typeface="Calibri"/>
              </a:rPr>
              <a:t>After typing the typscript, run the code from editor itself.</a:t>
            </a:r>
            <a:endParaRPr b="0" lang="en-IN" sz="3200" spc="-1" strike="noStrike">
              <a:latin typeface="Arial"/>
            </a:endParaRPr>
          </a:p>
          <a:p>
            <a:pPr marL="343080" indent="-343080">
              <a:lnSpc>
                <a:spcPct val="100000"/>
              </a:lnSpc>
              <a:spcBef>
                <a:spcPts val="641"/>
              </a:spcBef>
              <a:buClr>
                <a:srgbClr val="000000"/>
              </a:buClr>
              <a:buFont typeface="Arial"/>
              <a:buChar char="•"/>
            </a:pPr>
            <a:r>
              <a:rPr b="1" lang="en-US" sz="3200" spc="-1" strike="noStrike">
                <a:solidFill>
                  <a:srgbClr val="000000"/>
                </a:solidFill>
                <a:latin typeface="Calibri"/>
              </a:rPr>
              <a:t> </a:t>
            </a:r>
            <a:endParaRPr b="0" lang="en-IN" sz="3200" spc="-1" strike="noStrike">
              <a:latin typeface="Arial"/>
            </a:endParaRPr>
          </a:p>
        </p:txBody>
      </p:sp>
      <p:pic>
        <p:nvPicPr>
          <p:cNvPr id="214" name="" descr=""/>
          <p:cNvPicPr/>
          <p:nvPr/>
        </p:nvPicPr>
        <p:blipFill>
          <a:blip r:embed="rId1"/>
          <a:stretch/>
        </p:blipFill>
        <p:spPr>
          <a:xfrm>
            <a:off x="540000" y="3600000"/>
            <a:ext cx="8464680" cy="18345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What is MEAN Stack</a:t>
            </a:r>
            <a:endParaRPr b="0" lang="en-IN" sz="4400" spc="-1" strike="noStrike">
              <a:latin typeface="Arial"/>
            </a:endParaRPr>
          </a:p>
        </p:txBody>
      </p:sp>
      <p:sp>
        <p:nvSpPr>
          <p:cNvPr id="130"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rmAutofit fontScale="70000"/>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The MEAN stack is JavaScript-based framework for developing web applications. MEAN is named after MongoDB, Express, Angular, and Node, the four key technologies that make up the layers of the stack.</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MongoDB - document database</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Express(.js) - Node.js web framework</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Angular(.js) - a client-side JavaScript framework</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Node(.js) - the premier JavaScript web server</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There are variations to the MEAN stack such as </a:t>
            </a:r>
            <a:r>
              <a:rPr b="0" lang="en-IN" sz="3200" spc="-1" strike="noStrike" u="sng">
                <a:solidFill>
                  <a:srgbClr val="0000ff"/>
                </a:solidFill>
                <a:uFillTx/>
                <a:latin typeface="Calibri"/>
                <a:hlinkClick r:id="rId1"/>
              </a:rPr>
              <a:t>MERN</a:t>
            </a:r>
            <a:r>
              <a:rPr b="0" lang="en-IN" sz="3200" spc="-1" strike="noStrike">
                <a:solidFill>
                  <a:srgbClr val="000000"/>
                </a:solidFill>
                <a:latin typeface="Calibri"/>
              </a:rPr>
              <a:t> (replacing Angular.js with React.js) and MEVN (using Vue.js). The MEAN stack is one of the most popular technology concepts for building web applications.</a:t>
            </a:r>
            <a:endParaRPr b="0" lang="en-IN" sz="3200" spc="-1" strike="noStrike">
              <a:latin typeface="Arial"/>
            </a:endParaRPr>
          </a:p>
          <a:p>
            <a:pPr>
              <a:lnSpc>
                <a:spcPct val="100000"/>
              </a:lnSpc>
              <a:spcBef>
                <a:spcPts val="641"/>
              </a:spcBef>
              <a:buNone/>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Enable decorators</a:t>
            </a:r>
            <a:endParaRPr b="0" lang="en-IN" sz="4400" spc="-1" strike="noStrike">
              <a:latin typeface="Arial"/>
            </a:endParaRPr>
          </a:p>
        </p:txBody>
      </p:sp>
      <p:sp>
        <p:nvSpPr>
          <p:cNvPr id="216"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To enable decorators, give the following command in the command line</a:t>
            </a:r>
            <a:endParaRPr b="0" lang="en-IN" sz="3200" spc="-1" strike="noStrike">
              <a:latin typeface="Arial"/>
            </a:endParaRPr>
          </a:p>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Tsc –target ES5 --experimentalDecorators</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Basic building blocks of Angular</a:t>
            </a:r>
            <a:endParaRPr b="0" lang="en-IN" sz="4400" spc="-1" strike="noStrike">
              <a:latin typeface="Arial"/>
            </a:endParaRPr>
          </a:p>
        </p:txBody>
      </p:sp>
      <p:sp>
        <p:nvSpPr>
          <p:cNvPr id="218" name="PlaceHolder 2"/>
          <p:cNvSpPr>
            <a:spLocks noGrp="1"/>
          </p:cNvSpPr>
          <p:nvPr>
            <p:ph/>
          </p:nvPr>
        </p:nvSpPr>
        <p:spPr>
          <a:xfrm>
            <a:off x="457200" y="1600200"/>
            <a:ext cx="8226000" cy="4522320"/>
          </a:xfrm>
          <a:prstGeom prst="rect">
            <a:avLst/>
          </a:prstGeom>
          <a:noFill/>
          <a:ln w="0">
            <a:solidFill>
              <a:srgbClr val="4f81bd"/>
            </a:solid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Modules --</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Components</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Templates </a:t>
            </a:r>
            <a:r>
              <a:rPr b="0" lang="en-IN" sz="3200" spc="-1" strike="noStrike">
                <a:solidFill>
                  <a:srgbClr val="000000"/>
                </a:solidFill>
                <a:latin typeface="Wingdings"/>
              </a:rPr>
              <a:t></a:t>
            </a:r>
            <a:r>
              <a:rPr b="0" lang="en-IN" sz="3200" spc="-1" strike="noStrike">
                <a:solidFill>
                  <a:srgbClr val="000000"/>
                </a:solidFill>
                <a:latin typeface="Calibri"/>
              </a:rPr>
              <a:t>  </a:t>
            </a:r>
            <a:r>
              <a:rPr b="0" lang="en-IN" sz="1600" spc="-1" strike="noStrike">
                <a:solidFill>
                  <a:srgbClr val="000000"/>
                </a:solidFill>
                <a:latin typeface="Calibri"/>
              </a:rPr>
              <a:t>A </a:t>
            </a:r>
            <a:r>
              <a:rPr b="1" lang="en-IN" sz="1600" spc="-1" strike="noStrike">
                <a:solidFill>
                  <a:srgbClr val="000000"/>
                </a:solidFill>
                <a:latin typeface="Calibri"/>
              </a:rPr>
              <a:t>template</a:t>
            </a:r>
            <a:r>
              <a:rPr b="0" lang="en-IN" sz="1600" spc="-1" strike="noStrike">
                <a:solidFill>
                  <a:srgbClr val="000000"/>
                </a:solidFill>
                <a:latin typeface="Calibri"/>
              </a:rPr>
              <a:t> is a form of HTML that tells </a:t>
            </a:r>
            <a:r>
              <a:rPr b="1" lang="en-IN" sz="1600" spc="-1" strike="noStrike">
                <a:solidFill>
                  <a:srgbClr val="000000"/>
                </a:solidFill>
                <a:latin typeface="Calibri"/>
              </a:rPr>
              <a:t>Angular</a:t>
            </a:r>
            <a:r>
              <a:rPr b="0" lang="en-IN" sz="1600" spc="-1" strike="noStrike">
                <a:solidFill>
                  <a:srgbClr val="000000"/>
                </a:solidFill>
                <a:latin typeface="Calibri"/>
              </a:rPr>
              <a:t> how to render the component.</a:t>
            </a:r>
            <a:r>
              <a:rPr b="0" lang="en-IN" sz="3200" spc="-1" strike="noStrike">
                <a:solidFill>
                  <a:srgbClr val="000000"/>
                </a:solidFill>
                <a:latin typeface="Calibri"/>
              </a:rPr>
              <a:t> </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Metadata</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Data binding</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Directives</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Services</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Dependency injection</a:t>
            </a:r>
            <a:endParaRPr b="0" lang="en-IN" sz="3200" spc="-1" strike="noStrike">
              <a:latin typeface="Arial"/>
            </a:endParaRPr>
          </a:p>
          <a:p>
            <a:pPr>
              <a:lnSpc>
                <a:spcPct val="100000"/>
              </a:lnSpc>
              <a:spcBef>
                <a:spcPts val="641"/>
              </a:spcBef>
              <a:buNone/>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Building blocks of Angular.</a:t>
            </a:r>
            <a:endParaRPr b="0" lang="en-IN" sz="4400" spc="-1" strike="noStrike">
              <a:latin typeface="Arial"/>
            </a:endParaRPr>
          </a:p>
        </p:txBody>
      </p:sp>
      <p:pic>
        <p:nvPicPr>
          <p:cNvPr id="220" name="Picture 2" descr=""/>
          <p:cNvPicPr/>
          <p:nvPr/>
        </p:nvPicPr>
        <p:blipFill>
          <a:blip r:embed="rId1"/>
          <a:stretch/>
        </p:blipFill>
        <p:spPr>
          <a:xfrm>
            <a:off x="1450800" y="1989000"/>
            <a:ext cx="6238440" cy="368424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Angular – Modules.</a:t>
            </a:r>
            <a:endParaRPr b="0" lang="en-IN" sz="4400" spc="-1" strike="noStrike">
              <a:latin typeface="Arial"/>
            </a:endParaRPr>
          </a:p>
        </p:txBody>
      </p:sp>
      <p:sp>
        <p:nvSpPr>
          <p:cNvPr id="222"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Angular apps are modular and to maintain modularity, we have </a:t>
            </a:r>
            <a:r>
              <a:rPr b="0" i="1" lang="en-IN" sz="2000" spc="-1" strike="noStrike">
                <a:solidFill>
                  <a:srgbClr val="000000"/>
                </a:solidFill>
                <a:latin typeface="Calibri"/>
              </a:rPr>
              <a:t>Angular modules</a:t>
            </a:r>
            <a:r>
              <a:rPr b="0" lang="en-IN" sz="2000" spc="-1" strike="noStrike">
                <a:solidFill>
                  <a:srgbClr val="000000"/>
                </a:solidFill>
                <a:latin typeface="Calibri"/>
              </a:rPr>
              <a:t> or you can say </a:t>
            </a:r>
            <a:r>
              <a:rPr b="0" i="1" lang="en-IN" sz="2000" spc="-1" strike="noStrike">
                <a:solidFill>
                  <a:srgbClr val="000000"/>
                </a:solidFill>
                <a:latin typeface="Calibri"/>
              </a:rPr>
              <a:t>NgModules</a:t>
            </a:r>
            <a:r>
              <a:rPr b="0" lang="en-IN" sz="2000" spc="-1" strike="noStrike">
                <a:solidFill>
                  <a:srgbClr val="000000"/>
                </a:solidFill>
                <a:latin typeface="Calibri"/>
              </a:rPr>
              <a:t>. Every Angular app contains at least one Angular module, i.e. the root module. Generally, it is named as </a:t>
            </a:r>
            <a:r>
              <a:rPr b="0" i="1" lang="en-IN" sz="2000" spc="-1" strike="noStrike">
                <a:solidFill>
                  <a:srgbClr val="000000"/>
                </a:solidFill>
                <a:latin typeface="Calibri"/>
              </a:rPr>
              <a:t>AppModule</a:t>
            </a:r>
            <a:r>
              <a:rPr b="0" lang="en-IN" sz="2000" spc="-1" strike="noStrike">
                <a:solidFill>
                  <a:srgbClr val="000000"/>
                </a:solidFill>
                <a:latin typeface="Calibri"/>
              </a:rPr>
              <a:t>. The </a:t>
            </a:r>
            <a:r>
              <a:rPr b="0" i="1" lang="en-IN" sz="2000" spc="-1" strike="noStrike">
                <a:solidFill>
                  <a:srgbClr val="000000"/>
                </a:solidFill>
                <a:latin typeface="Calibri"/>
              </a:rPr>
              <a:t>root module</a:t>
            </a:r>
            <a:r>
              <a:rPr b="0" lang="en-IN" sz="2000" spc="-1" strike="noStrike">
                <a:solidFill>
                  <a:srgbClr val="000000"/>
                </a:solidFill>
                <a:latin typeface="Calibri"/>
              </a:rPr>
              <a:t> can be the only module in a small application. While most of the apps have multiple modules. You can say, a module is a cohesive block of code with a related set of capabilities that have a specific application domain or a workflow. Any angular module is a class with @NgModule decorator.</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Like JavaScript modules, NgModules can import functionality from other NgModules, and allow their own functionality to be exported and used by other NgModules. For example, to use the router service in your app, you import the </a:t>
            </a:r>
            <a:r>
              <a:rPr b="0" lang="en-IN" sz="2000" spc="-1" strike="noStrike" u="sng">
                <a:solidFill>
                  <a:srgbClr val="0000ff"/>
                </a:solidFill>
                <a:uFillTx/>
                <a:latin typeface="Calibri"/>
                <a:hlinkClick r:id="rId1"/>
              </a:rPr>
              <a:t>Router</a:t>
            </a:r>
            <a:r>
              <a:rPr b="0" lang="en-IN" sz="2000" spc="-1" strike="noStrike">
                <a:solidFill>
                  <a:srgbClr val="000000"/>
                </a:solidFill>
                <a:latin typeface="Calibri"/>
              </a:rPr>
              <a:t> NgModule.</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App.module.ts</a:t>
            </a:r>
            <a:endParaRPr b="0" lang="en-IN" sz="4400" spc="-1" strike="noStrike">
              <a:latin typeface="Arial"/>
            </a:endParaRPr>
          </a:p>
        </p:txBody>
      </p:sp>
      <p:sp>
        <p:nvSpPr>
          <p:cNvPr id="224"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import { NgModule } from '@angular/core';</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import { BrowserModule } from '@angular/platform-browser';</a:t>
            </a:r>
            <a:endParaRPr b="0" lang="en-IN" sz="1600" spc="-1" strike="noStrike">
              <a:latin typeface="Arial"/>
            </a:endParaRPr>
          </a:p>
          <a:p>
            <a:pPr marL="343080" indent="-343080">
              <a:lnSpc>
                <a:spcPct val="100000"/>
              </a:lnSpc>
              <a:spcBef>
                <a:spcPts val="320"/>
              </a:spcBef>
              <a:buClr>
                <a:srgbClr val="000000"/>
              </a:buClr>
              <a:buFont typeface="Arial"/>
              <a:buChar char="•"/>
            </a:pPr>
            <a:br/>
            <a:r>
              <a:rPr b="0" lang="en-IN" sz="1600" spc="-1" strike="noStrike">
                <a:solidFill>
                  <a:srgbClr val="000000"/>
                </a:solidFill>
                <a:latin typeface="Calibri"/>
              </a:rPr>
              <a:t>import { AppRoutingModule } from './app-routing.module';</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import { AppComponent } from './app.component';</a:t>
            </a:r>
            <a:endParaRPr b="0" lang="en-IN" sz="1600" spc="-1" strike="noStrike">
              <a:latin typeface="Arial"/>
            </a:endParaRPr>
          </a:p>
          <a:p>
            <a:pPr marL="343080" indent="-343080">
              <a:lnSpc>
                <a:spcPct val="100000"/>
              </a:lnSpc>
              <a:spcBef>
                <a:spcPts val="320"/>
              </a:spcBef>
              <a:buClr>
                <a:srgbClr val="000000"/>
              </a:buClr>
              <a:buFont typeface="Arial"/>
              <a:buChar char="•"/>
            </a:pPr>
            <a:br/>
            <a:r>
              <a:rPr b="0" lang="en-IN" sz="1600" spc="-1" strike="noStrike">
                <a:solidFill>
                  <a:srgbClr val="000000"/>
                </a:solidFill>
                <a:latin typeface="Calibri"/>
              </a:rPr>
              <a:t>@NgModule({</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  </a:t>
            </a:r>
            <a:r>
              <a:rPr b="0" lang="en-IN" sz="1600" spc="-1" strike="noStrike">
                <a:solidFill>
                  <a:srgbClr val="000000"/>
                </a:solidFill>
                <a:latin typeface="Calibri"/>
              </a:rPr>
              <a:t>declarations: [</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    </a:t>
            </a:r>
            <a:r>
              <a:rPr b="0" lang="en-IN" sz="1600" spc="-1" strike="noStrike">
                <a:solidFill>
                  <a:srgbClr val="000000"/>
                </a:solidFill>
                <a:latin typeface="Calibri"/>
              </a:rPr>
              <a:t>AppComponent</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  </a:t>
            </a:r>
            <a:r>
              <a:rPr b="0" lang="en-IN" sz="1600" spc="-1" strike="noStrike">
                <a:solidFill>
                  <a:srgbClr val="000000"/>
                </a:solidFill>
                <a:latin typeface="Calibri"/>
              </a:rPr>
              <a:t>],</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  </a:t>
            </a:r>
            <a:r>
              <a:rPr b="0" lang="en-IN" sz="1600" spc="-1" strike="noStrike">
                <a:solidFill>
                  <a:srgbClr val="000000"/>
                </a:solidFill>
                <a:latin typeface="Calibri"/>
              </a:rPr>
              <a:t>imports: [</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    </a:t>
            </a:r>
            <a:r>
              <a:rPr b="0" lang="en-IN" sz="1600" spc="-1" strike="noStrike">
                <a:solidFill>
                  <a:srgbClr val="000000"/>
                </a:solidFill>
                <a:latin typeface="Calibri"/>
              </a:rPr>
              <a:t>BrowserModule,</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    </a:t>
            </a:r>
            <a:r>
              <a:rPr b="0" lang="en-IN" sz="1600" spc="-1" strike="noStrike">
                <a:solidFill>
                  <a:srgbClr val="000000"/>
                </a:solidFill>
                <a:latin typeface="Calibri"/>
              </a:rPr>
              <a:t>AppRoutingModule</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  </a:t>
            </a:r>
            <a:r>
              <a:rPr b="0" lang="en-IN" sz="1600" spc="-1" strike="noStrike">
                <a:solidFill>
                  <a:srgbClr val="000000"/>
                </a:solidFill>
                <a:latin typeface="Calibri"/>
              </a:rPr>
              <a:t>],</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  </a:t>
            </a:r>
            <a:r>
              <a:rPr b="0" lang="en-IN" sz="1600" spc="-1" strike="noStrike">
                <a:solidFill>
                  <a:srgbClr val="000000"/>
                </a:solidFill>
                <a:latin typeface="Calibri"/>
              </a:rPr>
              <a:t>providers: [],</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  </a:t>
            </a:r>
            <a:r>
              <a:rPr b="0" lang="en-IN" sz="1600" spc="-1" strike="noStrike">
                <a:solidFill>
                  <a:srgbClr val="000000"/>
                </a:solidFill>
                <a:latin typeface="Calibri"/>
              </a:rPr>
              <a:t>bootstrap: [AppComponent]</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export class AppModule { }</a:t>
            </a:r>
            <a:endParaRPr b="0" lang="en-IN" sz="1600" spc="-1" strike="noStrike">
              <a:latin typeface="Arial"/>
            </a:endParaRPr>
          </a:p>
          <a:p>
            <a:pPr>
              <a:lnSpc>
                <a:spcPct val="100000"/>
              </a:lnSpc>
              <a:spcBef>
                <a:spcPts val="320"/>
              </a:spcBef>
              <a:buNone/>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Angular Component.</a:t>
            </a:r>
            <a:endParaRPr b="0" lang="en-IN" sz="4400" spc="-1" strike="noStrike">
              <a:latin typeface="Arial"/>
            </a:endParaRPr>
          </a:p>
        </p:txBody>
      </p:sp>
      <p:sp>
        <p:nvSpPr>
          <p:cNvPr id="226"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A </a:t>
            </a:r>
            <a:r>
              <a:rPr b="0" i="1" lang="en-IN" sz="1600" spc="-1" strike="noStrike">
                <a:solidFill>
                  <a:srgbClr val="000000"/>
                </a:solidFill>
                <a:latin typeface="Calibri"/>
              </a:rPr>
              <a:t>component</a:t>
            </a:r>
            <a:r>
              <a:rPr b="0" lang="en-IN" sz="1600" spc="-1" strike="noStrike">
                <a:solidFill>
                  <a:srgbClr val="000000"/>
                </a:solidFill>
                <a:latin typeface="Calibri"/>
              </a:rPr>
              <a:t> controls one or more sections on the screen called a </a:t>
            </a:r>
            <a:r>
              <a:rPr b="0" i="1" lang="en-IN" sz="1600" spc="-1" strike="noStrike">
                <a:solidFill>
                  <a:srgbClr val="000000"/>
                </a:solidFill>
                <a:latin typeface="Calibri"/>
              </a:rPr>
              <a:t>view</a:t>
            </a:r>
            <a:r>
              <a:rPr b="0" lang="en-IN" sz="1600" spc="-1" strike="noStrike">
                <a:solidFill>
                  <a:srgbClr val="000000"/>
                </a:solidFill>
                <a:latin typeface="Calibri"/>
              </a:rPr>
              <a:t>. For example, if you are building a course list application, you can have components like App Component (</a:t>
            </a:r>
            <a:r>
              <a:rPr b="0" i="1" lang="en-IN" sz="1600" spc="-1" strike="noStrike">
                <a:solidFill>
                  <a:srgbClr val="000000"/>
                </a:solidFill>
                <a:latin typeface="Calibri"/>
              </a:rPr>
              <a:t>the bootstrapped component)</a:t>
            </a:r>
            <a:r>
              <a:rPr b="0" lang="en-IN" sz="1600" spc="-1" strike="noStrike">
                <a:solidFill>
                  <a:srgbClr val="000000"/>
                </a:solidFill>
                <a:latin typeface="Calibri"/>
              </a:rPr>
              <a:t>, Course Component, Course Detail Component, etc.</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Inside the component, you define a component’s application logic i.e. how does it support the view—inside a class. The class interacts with the view through an API of properties and methods.</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Every app has a main component that is bootstrapped inside the main module, i.e AppComponent.  The following code is in app.component.ts</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import { Component } from '@angular/core';</a:t>
            </a:r>
            <a:endParaRPr b="0" lang="en-IN" sz="1600" spc="-1" strike="noStrike">
              <a:latin typeface="Arial"/>
            </a:endParaRPr>
          </a:p>
          <a:p>
            <a:pPr marL="343080" indent="-343080">
              <a:lnSpc>
                <a:spcPct val="100000"/>
              </a:lnSpc>
              <a:spcBef>
                <a:spcPts val="320"/>
              </a:spcBef>
              <a:buClr>
                <a:srgbClr val="000000"/>
              </a:buClr>
              <a:buFont typeface="Arial"/>
              <a:buChar char="•"/>
            </a:pPr>
            <a:br/>
            <a:r>
              <a:rPr b="0" lang="en-IN" sz="1600" spc="-1" strike="noStrike">
                <a:solidFill>
                  <a:srgbClr val="000000"/>
                </a:solidFill>
                <a:latin typeface="Calibri"/>
              </a:rPr>
              <a:t>@Component({</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  </a:t>
            </a:r>
            <a:r>
              <a:rPr b="0" lang="en-IN" sz="1600" spc="-1" strike="noStrike">
                <a:solidFill>
                  <a:srgbClr val="000000"/>
                </a:solidFill>
                <a:latin typeface="Calibri"/>
              </a:rPr>
              <a:t>selector: 'app-root',</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  </a:t>
            </a:r>
            <a:r>
              <a:rPr b="0" lang="en-IN" sz="1600" spc="-1" strike="noStrike">
                <a:solidFill>
                  <a:srgbClr val="000000"/>
                </a:solidFill>
                <a:latin typeface="Calibri"/>
              </a:rPr>
              <a:t>templateUrl: './app.component.html',</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  </a:t>
            </a:r>
            <a:r>
              <a:rPr b="0" lang="en-IN" sz="1600" spc="-1" strike="noStrike">
                <a:solidFill>
                  <a:srgbClr val="000000"/>
                </a:solidFill>
                <a:latin typeface="Calibri"/>
              </a:rPr>
              <a:t>styleUrls: ['./app.component.css']</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export class AppComponent {</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  </a:t>
            </a:r>
            <a:r>
              <a:rPr b="0" lang="en-IN" sz="1600" spc="-1" strike="noStrike">
                <a:solidFill>
                  <a:srgbClr val="000000"/>
                </a:solidFill>
                <a:latin typeface="Calibri"/>
              </a:rPr>
              <a:t>title = 'my-app';</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a:t>
            </a:r>
            <a:endParaRPr b="0" lang="en-IN" sz="1600" spc="-1" strike="noStrike">
              <a:latin typeface="Arial"/>
            </a:endParaRPr>
          </a:p>
          <a:p>
            <a:pPr>
              <a:lnSpc>
                <a:spcPct val="100000"/>
              </a:lnSpc>
              <a:spcBef>
                <a:spcPts val="320"/>
              </a:spcBef>
              <a:buNone/>
            </a:pPr>
            <a:br/>
            <a:endParaRPr b="0" lang="en-IN" sz="1600" spc="-1" strike="noStrike">
              <a:latin typeface="Arial"/>
            </a:endParaRPr>
          </a:p>
          <a:p>
            <a:pPr>
              <a:lnSpc>
                <a:spcPct val="100000"/>
              </a:lnSpc>
              <a:spcBef>
                <a:spcPts val="320"/>
              </a:spcBef>
              <a:buNone/>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p:nvPr>
        </p:nvSpPr>
        <p:spPr>
          <a:xfrm>
            <a:off x="457200" y="44280"/>
            <a:ext cx="8226000" cy="6106680"/>
          </a:xfrm>
          <a:prstGeom prst="rect">
            <a:avLst/>
          </a:prstGeom>
          <a:noFill/>
          <a:ln w="0">
            <a:noFill/>
          </a:ln>
        </p:spPr>
        <p:txBody>
          <a:bodyPr numCol="1" spcCol="0" lIns="90000" rIns="90000" tIns="45000" bIns="45000" anchor="t">
            <a:noAutofit/>
          </a:bodyPr>
          <a:p>
            <a:pPr>
              <a:lnSpc>
                <a:spcPct val="100000"/>
              </a:lnSpc>
              <a:spcBef>
                <a:spcPts val="320"/>
              </a:spcBef>
              <a:buNone/>
              <a:tabLst>
                <a:tab algn="l" pos="0"/>
              </a:tabLst>
            </a:pPr>
            <a:r>
              <a:rPr b="1" lang="en-US" sz="1600" spc="-1" strike="noStrike">
                <a:solidFill>
                  <a:srgbClr val="000000"/>
                </a:solidFill>
                <a:latin typeface="Calibri"/>
              </a:rPr>
              <a:t>ngModule :</a:t>
            </a:r>
            <a:endParaRPr b="0" lang="en-IN" sz="1600" spc="-1" strike="noStrike">
              <a:latin typeface="Arial"/>
            </a:endParaRPr>
          </a:p>
          <a:p>
            <a:pPr marL="343080" indent="-343080">
              <a:lnSpc>
                <a:spcPct val="100000"/>
              </a:lnSpc>
              <a:spcBef>
                <a:spcPts val="320"/>
              </a:spcBef>
              <a:buClr>
                <a:srgbClr val="000000"/>
              </a:buClr>
              <a:buFont typeface="Arial"/>
              <a:buChar char="•"/>
              <a:tabLst>
                <a:tab algn="l" pos="0"/>
              </a:tabLst>
            </a:pPr>
            <a:r>
              <a:rPr b="0" lang="en-IN" sz="1600" spc="-1" strike="noStrike">
                <a:solidFill>
                  <a:srgbClr val="000000"/>
                </a:solidFill>
                <a:latin typeface="Calibri"/>
              </a:rPr>
              <a:t>An NgModule is a class marked by the @</a:t>
            </a:r>
            <a:r>
              <a:rPr b="0" lang="en-IN" sz="1600" spc="-1" strike="noStrike" u="sng">
                <a:solidFill>
                  <a:srgbClr val="0000ff"/>
                </a:solidFill>
                <a:uFillTx/>
                <a:latin typeface="Calibri"/>
                <a:hlinkClick r:id="rId1"/>
              </a:rPr>
              <a:t>NgModule</a:t>
            </a:r>
            <a:r>
              <a:rPr b="0" lang="en-IN" sz="1600" spc="-1" strike="noStrike">
                <a:solidFill>
                  <a:srgbClr val="000000"/>
                </a:solidFill>
                <a:latin typeface="Calibri"/>
              </a:rPr>
              <a:t> decorator. @</a:t>
            </a:r>
            <a:r>
              <a:rPr b="0" lang="en-IN" sz="1600" spc="-1" strike="noStrike" u="sng">
                <a:solidFill>
                  <a:srgbClr val="0000ff"/>
                </a:solidFill>
                <a:uFillTx/>
                <a:latin typeface="Calibri"/>
                <a:hlinkClick r:id="rId2"/>
              </a:rPr>
              <a:t>NgModule</a:t>
            </a:r>
            <a:r>
              <a:rPr b="0" lang="en-IN" sz="1600" spc="-1" strike="noStrike">
                <a:solidFill>
                  <a:srgbClr val="000000"/>
                </a:solidFill>
                <a:latin typeface="Calibri"/>
              </a:rPr>
              <a:t> takes a metadata object that describes how to compile a component's template and how to create an injector at runtime. It identifies the module's own components, directives, and pipes, making some of them public, through the exports property, so that external components can use them. </a:t>
            </a:r>
            <a:endParaRPr b="0" lang="en-IN" sz="1600" spc="-1" strike="noStrike">
              <a:latin typeface="Arial"/>
            </a:endParaRPr>
          </a:p>
          <a:p>
            <a:pPr>
              <a:lnSpc>
                <a:spcPct val="100000"/>
              </a:lnSpc>
              <a:spcBef>
                <a:spcPts val="320"/>
              </a:spcBef>
              <a:buNone/>
              <a:tabLst>
                <a:tab algn="l" pos="0"/>
              </a:tabLst>
            </a:pPr>
            <a:r>
              <a:rPr b="1" lang="en-US" sz="1600" spc="-1" strike="noStrike">
                <a:solidFill>
                  <a:srgbClr val="000000"/>
                </a:solidFill>
                <a:latin typeface="Calibri"/>
              </a:rPr>
              <a:t>BrowserModule</a:t>
            </a:r>
            <a:r>
              <a:rPr b="0" lang="en-US" sz="1600" spc="-1" strike="noStrike">
                <a:solidFill>
                  <a:srgbClr val="000000"/>
                </a:solidFill>
                <a:latin typeface="Calibri"/>
              </a:rPr>
              <a:t>:</a:t>
            </a:r>
            <a:endParaRPr b="0" lang="en-IN" sz="1600" spc="-1" strike="noStrike">
              <a:latin typeface="Arial"/>
            </a:endParaRPr>
          </a:p>
          <a:p>
            <a:pPr marL="343080" indent="-343080">
              <a:lnSpc>
                <a:spcPct val="100000"/>
              </a:lnSpc>
              <a:spcBef>
                <a:spcPts val="320"/>
              </a:spcBef>
              <a:buClr>
                <a:srgbClr val="000000"/>
              </a:buClr>
              <a:buFont typeface="Arial"/>
              <a:buChar char="•"/>
              <a:tabLst>
                <a:tab algn="l" pos="0"/>
              </a:tabLst>
            </a:pPr>
            <a:r>
              <a:rPr b="0" lang="en-IN" sz="1600" spc="-1" strike="noStrike">
                <a:solidFill>
                  <a:srgbClr val="000000"/>
                </a:solidFill>
                <a:latin typeface="Calibri"/>
              </a:rPr>
              <a:t>BrowserModule provides services that are essential to launch and run a browser application.</a:t>
            </a:r>
            <a:endParaRPr b="0" lang="en-IN" sz="1600" spc="-1" strike="noStrike">
              <a:latin typeface="Arial"/>
            </a:endParaRPr>
          </a:p>
          <a:p>
            <a:pPr>
              <a:lnSpc>
                <a:spcPct val="100000"/>
              </a:lnSpc>
              <a:spcBef>
                <a:spcPts val="320"/>
              </a:spcBef>
              <a:buNone/>
              <a:tabLst>
                <a:tab algn="l" pos="0"/>
              </a:tabLst>
            </a:pPr>
            <a:r>
              <a:rPr b="1" lang="en-IN" sz="1600" spc="-1" strike="noStrike">
                <a:solidFill>
                  <a:srgbClr val="000000"/>
                </a:solidFill>
                <a:latin typeface="Calibri"/>
              </a:rPr>
              <a:t>AppRoutingModule : </a:t>
            </a:r>
            <a:r>
              <a:rPr b="0" lang="en-IN" sz="1600" spc="-1" strike="noStrike">
                <a:solidFill>
                  <a:srgbClr val="000000"/>
                </a:solidFill>
                <a:latin typeface="Calibri"/>
              </a:rPr>
              <a:t> It is  an NgModule where you can configure your routes.</a:t>
            </a:r>
            <a:endParaRPr b="0" lang="en-IN" sz="1600" spc="-1" strike="noStrike">
              <a:latin typeface="Arial"/>
            </a:endParaRPr>
          </a:p>
          <a:p>
            <a:pPr>
              <a:lnSpc>
                <a:spcPct val="100000"/>
              </a:lnSpc>
              <a:spcBef>
                <a:spcPts val="320"/>
              </a:spcBef>
              <a:buNone/>
              <a:tabLst>
                <a:tab algn="l" pos="0"/>
              </a:tabLst>
            </a:pPr>
            <a:endParaRPr b="0" lang="en-IN" sz="1600" spc="-1" strike="noStrike">
              <a:latin typeface="Arial"/>
            </a:endParaRPr>
          </a:p>
          <a:p>
            <a:pPr>
              <a:lnSpc>
                <a:spcPct val="100000"/>
              </a:lnSpc>
              <a:spcBef>
                <a:spcPts val="320"/>
              </a:spcBef>
              <a:buNone/>
              <a:tabLst>
                <a:tab algn="l" pos="0"/>
              </a:tabLst>
            </a:pPr>
            <a:r>
              <a:rPr b="1" lang="en-IN" sz="1600" spc="-1" strike="noStrike">
                <a:solidFill>
                  <a:srgbClr val="000000"/>
                </a:solidFill>
                <a:latin typeface="Calibri"/>
              </a:rPr>
              <a:t>import { AppComponent } from './app.component';</a:t>
            </a:r>
            <a:r>
              <a:rPr b="0" lang="en-IN" sz="1600" spc="-1" strike="noStrike">
                <a:solidFill>
                  <a:srgbClr val="000000"/>
                </a:solidFill>
                <a:latin typeface="Calibri"/>
              </a:rPr>
              <a:t> </a:t>
            </a:r>
            <a:r>
              <a:rPr b="0" lang="en-IN" sz="1600" spc="-1" strike="noStrike">
                <a:solidFill>
                  <a:srgbClr val="000000"/>
                </a:solidFill>
                <a:latin typeface="Wingdings"/>
              </a:rPr>
              <a:t></a:t>
            </a:r>
            <a:r>
              <a:rPr b="0" lang="en-IN" sz="1600" spc="-1" strike="noStrike">
                <a:solidFill>
                  <a:srgbClr val="000000"/>
                </a:solidFill>
                <a:latin typeface="Calibri"/>
              </a:rPr>
              <a:t> Importing AppComponent class from app.component.ts file..</a:t>
            </a:r>
            <a:endParaRPr b="0" lang="en-IN" sz="1600" spc="-1" strike="noStrike">
              <a:latin typeface="Arial"/>
            </a:endParaRPr>
          </a:p>
          <a:p>
            <a:pPr>
              <a:lnSpc>
                <a:spcPct val="100000"/>
              </a:lnSpc>
              <a:spcBef>
                <a:spcPts val="320"/>
              </a:spcBef>
              <a:buNone/>
              <a:tabLst>
                <a:tab algn="l" pos="0"/>
              </a:tabLst>
            </a:pPr>
            <a:r>
              <a:rPr b="1" lang="en-US" sz="1600" spc="-1" strike="noStrike">
                <a:solidFill>
                  <a:srgbClr val="000000"/>
                </a:solidFill>
                <a:latin typeface="Calibri"/>
              </a:rPr>
              <a:t>Declarations in @ngModule</a:t>
            </a:r>
            <a:r>
              <a:rPr b="0" lang="en-US" sz="1600" spc="-1" strike="noStrike">
                <a:solidFill>
                  <a:srgbClr val="000000"/>
                </a:solidFill>
                <a:latin typeface="Calibri"/>
              </a:rPr>
              <a:t>: </a:t>
            </a:r>
            <a:r>
              <a:rPr b="0" lang="en-IN" sz="1600" spc="-1" strike="noStrike">
                <a:solidFill>
                  <a:srgbClr val="000000"/>
                </a:solidFill>
                <a:latin typeface="Calibri"/>
              </a:rPr>
              <a:t>The module's declarations array tells Angular which components belong to that module. As you create more components, add them to declarations.</a:t>
            </a:r>
            <a:endParaRPr b="0" lang="en-IN" sz="1600" spc="-1" strike="noStrike">
              <a:latin typeface="Arial"/>
            </a:endParaRPr>
          </a:p>
          <a:p>
            <a:pPr>
              <a:lnSpc>
                <a:spcPct val="100000"/>
              </a:lnSpc>
              <a:spcBef>
                <a:spcPts val="320"/>
              </a:spcBef>
              <a:buNone/>
              <a:tabLst>
                <a:tab algn="l" pos="0"/>
              </a:tabLst>
            </a:pPr>
            <a:r>
              <a:rPr b="1" lang="en-US" sz="1600" spc="-1" strike="noStrike">
                <a:solidFill>
                  <a:srgbClr val="000000"/>
                </a:solidFill>
                <a:latin typeface="Calibri"/>
              </a:rPr>
              <a:t>Imports section : </a:t>
            </a:r>
            <a:r>
              <a:rPr b="0" lang="en-US" sz="1600" spc="-1" strike="noStrike">
                <a:solidFill>
                  <a:srgbClr val="000000"/>
                </a:solidFill>
                <a:latin typeface="Calibri"/>
              </a:rPr>
              <a:t>These modules are imported into the current module of ngModule.</a:t>
            </a:r>
            <a:endParaRPr b="0" lang="en-IN" sz="1600" spc="-1" strike="noStrike">
              <a:latin typeface="Arial"/>
            </a:endParaRPr>
          </a:p>
          <a:p>
            <a:pPr>
              <a:lnSpc>
                <a:spcPct val="100000"/>
              </a:lnSpc>
              <a:spcBef>
                <a:spcPts val="320"/>
              </a:spcBef>
              <a:buNone/>
              <a:tabLst>
                <a:tab algn="l" pos="0"/>
              </a:tabLst>
            </a:pPr>
            <a:r>
              <a:rPr b="1" lang="en-US" sz="1600" spc="-1" strike="noStrike">
                <a:solidFill>
                  <a:srgbClr val="000000"/>
                </a:solidFill>
                <a:latin typeface="Calibri"/>
              </a:rPr>
              <a:t>Providers section</a:t>
            </a:r>
            <a:r>
              <a:rPr b="0" lang="en-US" sz="1600" spc="-1" strike="noStrike">
                <a:solidFill>
                  <a:srgbClr val="000000"/>
                </a:solidFill>
                <a:latin typeface="Calibri"/>
              </a:rPr>
              <a:t> : This section will list all the services of the project.</a:t>
            </a:r>
            <a:endParaRPr b="0" lang="en-IN" sz="1600" spc="-1" strike="noStrike">
              <a:latin typeface="Arial"/>
            </a:endParaRPr>
          </a:p>
          <a:p>
            <a:pPr>
              <a:lnSpc>
                <a:spcPct val="100000"/>
              </a:lnSpc>
              <a:spcBef>
                <a:spcPts val="320"/>
              </a:spcBef>
              <a:buNone/>
              <a:tabLst>
                <a:tab algn="l" pos="0"/>
              </a:tabLst>
            </a:pPr>
            <a:r>
              <a:rPr b="1" lang="en-IN" sz="1600" spc="-1" strike="noStrike">
                <a:solidFill>
                  <a:srgbClr val="000000"/>
                </a:solidFill>
                <a:latin typeface="Calibri"/>
              </a:rPr>
              <a:t>bootstrap: [AppComponent]</a:t>
            </a:r>
            <a:r>
              <a:rPr b="0" lang="en-IN" sz="1600" spc="-1" strike="noStrike">
                <a:solidFill>
                  <a:srgbClr val="000000"/>
                </a:solidFill>
                <a:latin typeface="Calibri"/>
              </a:rPr>
              <a:t> means A bootstrapped component is an entry component that Angular loads into the DOM during the bootstrap process (application launch)</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p:nvPr>
        </p:nvSpPr>
        <p:spPr>
          <a:xfrm>
            <a:off x="457200" y="189000"/>
            <a:ext cx="8226000" cy="59335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1" lang="en-US" sz="1600" spc="-1" strike="noStrike">
                <a:solidFill>
                  <a:srgbClr val="000000"/>
                </a:solidFill>
                <a:latin typeface="Calibri"/>
              </a:rPr>
              <a:t>Purpose of Angular/Core</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Defines the class infrastructure for components, view hierarchies, change detection, rendering, and event handling.</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Defines the decorators that supply metadata and context for Angular constructs. - @Component is the decorator which is part of metadata.</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Defines infrastructure for dependency injection (DI), internationalization (i18n), and various testing and debugging facilities.</a:t>
            </a:r>
            <a:endParaRPr b="0" lang="en-IN" sz="1600" spc="-1" strike="noStrike">
              <a:latin typeface="Arial"/>
            </a:endParaRPr>
          </a:p>
          <a:p>
            <a:pPr>
              <a:lnSpc>
                <a:spcPct val="100000"/>
              </a:lnSpc>
              <a:spcBef>
                <a:spcPts val="320"/>
              </a:spcBef>
              <a:buNone/>
            </a:pPr>
            <a:endParaRPr b="0" lang="en-IN" sz="1600" spc="-1" strike="noStrike">
              <a:latin typeface="Arial"/>
            </a:endParaRPr>
          </a:p>
          <a:p>
            <a:pPr marL="343080" indent="-343080">
              <a:lnSpc>
                <a:spcPct val="100000"/>
              </a:lnSpc>
              <a:spcBef>
                <a:spcPts val="320"/>
              </a:spcBef>
              <a:buClr>
                <a:srgbClr val="000000"/>
              </a:buClr>
              <a:buFont typeface="Arial"/>
              <a:buChar char="•"/>
            </a:pPr>
            <a:r>
              <a:rPr b="1" lang="en-US" sz="1600" spc="-1" strike="noStrike">
                <a:solidFill>
                  <a:srgbClr val="000000"/>
                </a:solidFill>
                <a:latin typeface="Calibri"/>
              </a:rPr>
              <a:t>What is a selector:</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A selector is one of the properties of the object that we use along with the component configuration.</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A selector is used to identify each component uniquely into the component tree,</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What is metadata.</a:t>
            </a:r>
            <a:endParaRPr b="0" lang="en-IN" sz="4400" spc="-1" strike="noStrike">
              <a:latin typeface="Arial"/>
            </a:endParaRPr>
          </a:p>
        </p:txBody>
      </p:sp>
      <p:sp>
        <p:nvSpPr>
          <p:cNvPr id="230"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Metadata is the data about data or information about the class.  Decorators are used to do this work.</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The whole purpose of Angular decorators is to store metadata about a class, method, or property. When you configure a component, you are providing a metadata for that class that tells Angular that you have a component, and that component has a specific configuration. Each decorator has a base configuration with some default values. When the decorator is created using the relevant factory, the default configuration is passed.</a:t>
            </a:r>
            <a:endParaRPr b="0" lang="en-IN" sz="1600" spc="-1" strike="noStrike">
              <a:latin typeface="Arial"/>
            </a:endParaRPr>
          </a:p>
          <a:p>
            <a:pPr>
              <a:lnSpc>
                <a:spcPct val="100000"/>
              </a:lnSpc>
              <a:spcBef>
                <a:spcPts val="320"/>
              </a:spcBef>
              <a:buNone/>
              <a:tabLst>
                <a:tab algn="l" pos="0"/>
              </a:tabLst>
            </a:pPr>
            <a:r>
              <a:rPr b="0" lang="en-IN" sz="1600" spc="-1" strike="noStrike">
                <a:solidFill>
                  <a:srgbClr val="000000"/>
                </a:solidFill>
                <a:latin typeface="Calibri"/>
              </a:rPr>
              <a:t>There are four types of decorators in Angular:</a:t>
            </a:r>
            <a:endParaRPr b="0" lang="en-IN" sz="1600" spc="-1" strike="noStrike">
              <a:latin typeface="Arial"/>
            </a:endParaRPr>
          </a:p>
          <a:p>
            <a:pPr marL="343080" indent="-343080">
              <a:lnSpc>
                <a:spcPct val="100000"/>
              </a:lnSpc>
              <a:spcBef>
                <a:spcPts val="320"/>
              </a:spcBef>
              <a:buClr>
                <a:srgbClr val="000000"/>
              </a:buClr>
              <a:buFont typeface="Arial"/>
              <a:buChar char="•"/>
              <a:tabLst>
                <a:tab algn="l" pos="0"/>
              </a:tabLst>
            </a:pPr>
            <a:r>
              <a:rPr b="1" lang="en-IN" sz="1600" spc="-1" strike="noStrike">
                <a:solidFill>
                  <a:srgbClr val="000000"/>
                </a:solidFill>
                <a:latin typeface="Calibri"/>
              </a:rPr>
              <a:t>Class Decorators </a:t>
            </a:r>
            <a:r>
              <a:rPr b="0" lang="en-IN" sz="1600" spc="-1" strike="noStrike">
                <a:solidFill>
                  <a:srgbClr val="000000"/>
                </a:solidFill>
                <a:latin typeface="Calibri"/>
              </a:rPr>
              <a:t>- </a:t>
            </a:r>
            <a:r>
              <a:rPr b="1" lang="en-IN" sz="1600" spc="-1" strike="noStrike">
                <a:solidFill>
                  <a:srgbClr val="000000"/>
                </a:solidFill>
                <a:latin typeface="Calibri"/>
              </a:rPr>
              <a:t>@ngModule </a:t>
            </a:r>
            <a:r>
              <a:rPr b="0" lang="en-IN" sz="1600" spc="-1" strike="noStrike">
                <a:solidFill>
                  <a:srgbClr val="000000"/>
                </a:solidFill>
                <a:latin typeface="Calibri"/>
              </a:rPr>
              <a:t>decorator is used in app.module.ts to provide information about the class AppModule.</a:t>
            </a:r>
            <a:endParaRPr b="0" lang="en-IN" sz="1600" spc="-1" strike="noStrike">
              <a:latin typeface="Arial"/>
            </a:endParaRPr>
          </a:p>
          <a:p>
            <a:pPr marL="343080" indent="-343080">
              <a:lnSpc>
                <a:spcPct val="100000"/>
              </a:lnSpc>
              <a:spcBef>
                <a:spcPts val="320"/>
              </a:spcBef>
              <a:buClr>
                <a:srgbClr val="000000"/>
              </a:buClr>
              <a:buFont typeface="Arial"/>
              <a:buChar char="•"/>
              <a:tabLst>
                <a:tab algn="l" pos="0"/>
              </a:tabLst>
            </a:pPr>
            <a:r>
              <a:rPr b="1" lang="en-IN" sz="1600" spc="-1" strike="noStrike">
                <a:solidFill>
                  <a:srgbClr val="000000"/>
                </a:solidFill>
                <a:latin typeface="Calibri"/>
              </a:rPr>
              <a:t>Property Decorators : @Input </a:t>
            </a:r>
            <a:r>
              <a:rPr b="0" lang="en-IN" sz="1600" spc="-1" strike="noStrike">
                <a:solidFill>
                  <a:srgbClr val="000000"/>
                </a:solidFill>
                <a:latin typeface="Calibri"/>
              </a:rPr>
              <a:t>is used to communicate property data from parent to child component.</a:t>
            </a:r>
            <a:endParaRPr b="0" lang="en-IN" sz="1600" spc="-1" strike="noStrike">
              <a:latin typeface="Arial"/>
            </a:endParaRPr>
          </a:p>
          <a:p>
            <a:pPr marL="343080" indent="-343080">
              <a:lnSpc>
                <a:spcPct val="100000"/>
              </a:lnSpc>
              <a:spcBef>
                <a:spcPts val="320"/>
              </a:spcBef>
              <a:buClr>
                <a:srgbClr val="000000"/>
              </a:buClr>
              <a:buFont typeface="Arial"/>
              <a:buChar char="•"/>
              <a:tabLst>
                <a:tab algn="l" pos="0"/>
              </a:tabLst>
            </a:pPr>
            <a:r>
              <a:rPr b="1" lang="en-IN" sz="1600" spc="-1" strike="noStrike">
                <a:solidFill>
                  <a:srgbClr val="000000"/>
                </a:solidFill>
                <a:latin typeface="Calibri"/>
              </a:rPr>
              <a:t>Method Decorators </a:t>
            </a:r>
            <a:r>
              <a:rPr b="0" lang="en-IN" sz="1600" spc="-1" strike="noStrike">
                <a:solidFill>
                  <a:srgbClr val="000000"/>
                </a:solidFill>
                <a:latin typeface="Calibri"/>
              </a:rPr>
              <a:t>: </a:t>
            </a:r>
            <a:r>
              <a:rPr b="1" lang="en-IN" sz="1600" spc="-1" strike="noStrike">
                <a:solidFill>
                  <a:srgbClr val="000000"/>
                </a:solidFill>
                <a:latin typeface="Calibri"/>
              </a:rPr>
              <a:t>@HostListener</a:t>
            </a:r>
            <a:r>
              <a:rPr b="0" lang="en-IN" sz="1600" spc="-1" strike="noStrike">
                <a:solidFill>
                  <a:srgbClr val="000000"/>
                </a:solidFill>
                <a:latin typeface="Calibri"/>
              </a:rPr>
              <a:t>. This tells Angular that when an event on your host happens, you want the decorated method to be called with the event</a:t>
            </a:r>
            <a:endParaRPr b="0" lang="en-IN" sz="1600" spc="-1" strike="noStrike">
              <a:latin typeface="Arial"/>
            </a:endParaRPr>
          </a:p>
          <a:p>
            <a:pPr marL="343080" indent="-343080">
              <a:lnSpc>
                <a:spcPct val="100000"/>
              </a:lnSpc>
              <a:spcBef>
                <a:spcPts val="320"/>
              </a:spcBef>
              <a:buClr>
                <a:srgbClr val="000000"/>
              </a:buClr>
              <a:buFont typeface="Arial"/>
              <a:buChar char="•"/>
              <a:tabLst>
                <a:tab algn="l" pos="0"/>
              </a:tabLst>
            </a:pPr>
            <a:r>
              <a:rPr b="1" lang="en-IN" sz="1600" spc="-1" strike="noStrike">
                <a:solidFill>
                  <a:srgbClr val="000000"/>
                </a:solidFill>
                <a:latin typeface="Calibri"/>
              </a:rPr>
              <a:t>Parameter Decorators </a:t>
            </a:r>
            <a:r>
              <a:rPr b="0" lang="en-IN" sz="1600" spc="-1" strike="noStrike">
                <a:solidFill>
                  <a:srgbClr val="000000"/>
                </a:solidFill>
                <a:latin typeface="Calibri"/>
              </a:rPr>
              <a:t>: Parameter decorators are used to decorate parameters in your class constructors. For example- @Inject. It tells Angular that what you want that parameter to be initiated with.  More about this can discussed during services in Angular.</a:t>
            </a:r>
            <a:endParaRPr b="0" lang="en-IN" sz="1600" spc="-1" strike="noStrike">
              <a:latin typeface="Arial"/>
            </a:endParaRPr>
          </a:p>
          <a:p>
            <a:pPr>
              <a:lnSpc>
                <a:spcPct val="100000"/>
              </a:lnSpc>
              <a:spcBef>
                <a:spcPts val="320"/>
              </a:spcBef>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Directives and Services.</a:t>
            </a:r>
            <a:r>
              <a:rPr b="0" lang="en-US" sz="4400" spc="-1" strike="noStrike">
                <a:solidFill>
                  <a:srgbClr val="000000"/>
                </a:solidFill>
                <a:latin typeface="Calibri"/>
              </a:rPr>
              <a:t>	</a:t>
            </a:r>
            <a:endParaRPr b="0" lang="en-IN" sz="4400" spc="-1" strike="noStrike">
              <a:latin typeface="Arial"/>
            </a:endParaRPr>
          </a:p>
        </p:txBody>
      </p:sp>
      <p:sp>
        <p:nvSpPr>
          <p:cNvPr id="232"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Directives are classes that add additional behavior to elements in your Angular applications.</a:t>
            </a:r>
            <a:endParaRPr b="0" lang="en-IN" sz="1600" spc="-1" strike="noStrike">
              <a:latin typeface="Arial"/>
            </a:endParaRPr>
          </a:p>
          <a:p>
            <a:pPr>
              <a:lnSpc>
                <a:spcPct val="100000"/>
              </a:lnSpc>
              <a:spcBef>
                <a:spcPts val="320"/>
              </a:spcBef>
              <a:buNone/>
            </a:pP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u="sng">
                <a:solidFill>
                  <a:srgbClr val="0000ff"/>
                </a:solidFill>
                <a:uFillTx/>
                <a:latin typeface="Calibri"/>
                <a:hlinkClick r:id="rId1"/>
              </a:rPr>
              <a:t>Attribute directives</a:t>
            </a:r>
            <a:r>
              <a:rPr b="0" lang="en-IN" sz="1600" spc="-1" strike="noStrike">
                <a:solidFill>
                  <a:srgbClr val="000000"/>
                </a:solidFill>
                <a:latin typeface="Calibri"/>
              </a:rPr>
              <a:t>—directives that change the appearance or behavior of an element, component, or another directive.  ngStyle, ngClass</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u="sng">
                <a:solidFill>
                  <a:srgbClr val="0000ff"/>
                </a:solidFill>
                <a:uFillTx/>
                <a:latin typeface="Calibri"/>
                <a:hlinkClick r:id="rId2"/>
              </a:rPr>
              <a:t>Structural directives</a:t>
            </a:r>
            <a:r>
              <a:rPr b="0" lang="en-IN" sz="1600" spc="-1" strike="noStrike">
                <a:solidFill>
                  <a:srgbClr val="000000"/>
                </a:solidFill>
                <a:latin typeface="Calibri"/>
              </a:rPr>
              <a:t>—directives that change the DOM layout by adding and removing DOM elements. ngIf, ngFor, ngSwitch etc.,</a:t>
            </a:r>
            <a:endParaRPr b="0" lang="en-IN" sz="1600" spc="-1" strike="noStrike">
              <a:latin typeface="Arial"/>
            </a:endParaRPr>
          </a:p>
          <a:p>
            <a:pPr>
              <a:lnSpc>
                <a:spcPct val="100000"/>
              </a:lnSpc>
              <a:spcBef>
                <a:spcPts val="320"/>
              </a:spcBef>
              <a:buNone/>
            </a:pPr>
            <a:endParaRPr b="0" lang="en-IN" sz="1600" spc="-1" strike="noStrike">
              <a:latin typeface="Arial"/>
            </a:endParaRPr>
          </a:p>
          <a:p>
            <a:pPr marL="343080" indent="-343080">
              <a:lnSpc>
                <a:spcPct val="100000"/>
              </a:lnSpc>
              <a:spcBef>
                <a:spcPts val="320"/>
              </a:spcBef>
              <a:buClr>
                <a:srgbClr val="000000"/>
              </a:buClr>
              <a:buFont typeface="Arial"/>
              <a:buChar char="•"/>
            </a:pPr>
            <a:r>
              <a:rPr b="1" i="1" lang="en-IN" sz="1600" spc="-1" strike="noStrike">
                <a:solidFill>
                  <a:srgbClr val="000000"/>
                </a:solidFill>
                <a:latin typeface="Calibri"/>
              </a:rPr>
              <a:t>Services</a:t>
            </a:r>
            <a:r>
              <a:rPr b="0" i="1" lang="en-IN" sz="1600" spc="-1" strike="noStrike">
                <a:solidFill>
                  <a:srgbClr val="000000"/>
                </a:solidFill>
                <a:latin typeface="Calibri"/>
              </a:rPr>
              <a:t> : Service</a:t>
            </a:r>
            <a:r>
              <a:rPr b="0" lang="en-IN" sz="1600" spc="-1" strike="noStrike">
                <a:solidFill>
                  <a:srgbClr val="000000"/>
                </a:solidFill>
                <a:latin typeface="Calibri"/>
              </a:rPr>
              <a:t> is a broad category encompassing any value, function, or feature that an application needs. A service is typically a class with a narrow, well-defined purpose. It should do something specific and do it well.</a:t>
            </a:r>
            <a:endParaRPr b="0" lang="en-IN" sz="1600" spc="-1" strike="noStrike">
              <a:latin typeface="Arial"/>
            </a:endParaRPr>
          </a:p>
          <a:p>
            <a:pPr>
              <a:lnSpc>
                <a:spcPct val="100000"/>
              </a:lnSpc>
              <a:spcBef>
                <a:spcPts val="320"/>
              </a:spcBef>
              <a:buNone/>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What is Full sack </a:t>
            </a:r>
            <a:endParaRPr b="0" lang="en-IN" sz="4400" spc="-1" strike="noStrike">
              <a:latin typeface="Arial"/>
            </a:endParaRPr>
          </a:p>
        </p:txBody>
      </p:sp>
      <p:sp>
        <p:nvSpPr>
          <p:cNvPr id="132"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rmAutofit fontScale="99000"/>
          </a:bodyPr>
          <a:p>
            <a:pPr marL="343080" indent="-343080">
              <a:lnSpc>
                <a:spcPct val="100000"/>
              </a:lnSpc>
              <a:spcBef>
                <a:spcPts val="641"/>
              </a:spcBef>
              <a:buClr>
                <a:srgbClr val="000000"/>
              </a:buClr>
              <a:buFont typeface="Arial"/>
              <a:buChar char="•"/>
            </a:pPr>
            <a:r>
              <a:rPr b="1" lang="en-IN" sz="3200" spc="-1" strike="noStrike">
                <a:solidFill>
                  <a:srgbClr val="000000"/>
                </a:solidFill>
                <a:latin typeface="Calibri"/>
              </a:rPr>
              <a:t>Full stack development:</a:t>
            </a:r>
            <a:r>
              <a:rPr b="0" lang="en-IN" sz="3200" spc="-1" strike="noStrike">
                <a:solidFill>
                  <a:srgbClr val="000000"/>
                </a:solidFill>
                <a:latin typeface="Calibri"/>
              </a:rPr>
              <a:t> It refers to the development of both </a:t>
            </a:r>
            <a:r>
              <a:rPr b="1" lang="en-IN" sz="3200" spc="-1" strike="noStrike">
                <a:solidFill>
                  <a:srgbClr val="000000"/>
                </a:solidFill>
                <a:latin typeface="Calibri"/>
              </a:rPr>
              <a:t>front end</a:t>
            </a:r>
            <a:r>
              <a:rPr b="0" lang="en-IN" sz="3200" spc="-1" strike="noStrike">
                <a:solidFill>
                  <a:srgbClr val="000000"/>
                </a:solidFill>
                <a:latin typeface="Calibri"/>
              </a:rPr>
              <a:t>(client side) and </a:t>
            </a:r>
            <a:r>
              <a:rPr b="1" lang="en-IN" sz="3200" spc="-1" strike="noStrike">
                <a:solidFill>
                  <a:srgbClr val="000000"/>
                </a:solidFill>
                <a:latin typeface="Calibri"/>
              </a:rPr>
              <a:t>back end</a:t>
            </a:r>
            <a:r>
              <a:rPr b="0" lang="en-IN" sz="3200" spc="-1" strike="noStrike">
                <a:solidFill>
                  <a:srgbClr val="000000"/>
                </a:solidFill>
                <a:latin typeface="Calibri"/>
              </a:rPr>
              <a:t>(server side) portions of web application.</a:t>
            </a:r>
            <a:endParaRPr b="0" lang="en-IN" sz="3200" spc="-1" strike="noStrike">
              <a:latin typeface="Arial"/>
            </a:endParaRPr>
          </a:p>
          <a:p>
            <a:pPr marL="343080" indent="-343080">
              <a:lnSpc>
                <a:spcPct val="100000"/>
              </a:lnSpc>
              <a:spcBef>
                <a:spcPts val="641"/>
              </a:spcBef>
              <a:buClr>
                <a:srgbClr val="000000"/>
              </a:buClr>
              <a:buFont typeface="Arial"/>
              <a:buChar char="•"/>
            </a:pPr>
            <a:r>
              <a:rPr b="1" lang="en-IN" sz="3200" spc="-1" strike="noStrike">
                <a:solidFill>
                  <a:srgbClr val="000000"/>
                </a:solidFill>
                <a:latin typeface="Calibri"/>
              </a:rPr>
              <a:t>Full stack web Developers:</a:t>
            </a:r>
            <a:r>
              <a:rPr b="0" lang="en-IN" sz="3200" spc="-1" strike="noStrike">
                <a:solidFill>
                  <a:srgbClr val="000000"/>
                </a:solidFill>
                <a:latin typeface="Calibri"/>
              </a:rPr>
              <a:t> Full stack web developers have the ability to design complete web application and websites. They work on the frontend, backend, database and debugging of web application or websites.</a:t>
            </a:r>
            <a:endParaRPr b="0" lang="en-IN" sz="3200" spc="-1" strike="noStrike">
              <a:latin typeface="Arial"/>
            </a:endParaRPr>
          </a:p>
          <a:p>
            <a:pPr>
              <a:lnSpc>
                <a:spcPct val="100000"/>
              </a:lnSpc>
              <a:spcBef>
                <a:spcPts val="641"/>
              </a:spcBef>
              <a:buNone/>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Dependency Injecton.</a:t>
            </a:r>
            <a:endParaRPr b="0" lang="en-IN" sz="4400" spc="-1" strike="noStrike">
              <a:latin typeface="Arial"/>
            </a:endParaRPr>
          </a:p>
        </p:txBody>
      </p:sp>
      <p:sp>
        <p:nvSpPr>
          <p:cNvPr id="234"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Dependencies are services or objects that a class needs to perform its function. Dependency injection, or DI, is a design pattern in which a class requests dependencies from external sources rather than creating them.</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Angular's DI framework provides dependencies to a class upon instantiation. Use Angular DI to increase flexibility and modularity in your applications.</a:t>
            </a:r>
            <a:endParaRPr b="0" lang="en-IN" sz="3200" spc="-1" strike="noStrike">
              <a:latin typeface="Arial"/>
            </a:endParaRPr>
          </a:p>
          <a:p>
            <a:pPr>
              <a:lnSpc>
                <a:spcPct val="100000"/>
              </a:lnSpc>
              <a:spcBef>
                <a:spcPts val="641"/>
              </a:spcBef>
              <a:buNone/>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Files/Directories in Angular Project.</a:t>
            </a:r>
            <a:endParaRPr b="0" lang="en-IN" sz="4400" spc="-1" strike="noStrike">
              <a:latin typeface="Arial"/>
            </a:endParaRPr>
          </a:p>
        </p:txBody>
      </p:sp>
      <p:sp>
        <p:nvSpPr>
          <p:cNvPr id="236"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1" lang="en-US" sz="1600" spc="-1" strike="noStrike">
                <a:solidFill>
                  <a:srgbClr val="000000"/>
                </a:solidFill>
                <a:latin typeface="Calibri"/>
              </a:rPr>
              <a:t>Node_modules</a:t>
            </a:r>
            <a:r>
              <a:rPr b="0" lang="en-US" sz="1600" spc="-1" strike="noStrike">
                <a:solidFill>
                  <a:srgbClr val="000000"/>
                </a:solidFill>
                <a:latin typeface="Calibri"/>
              </a:rPr>
              <a:t> : This directory will show the modules installed by npm.</a:t>
            </a:r>
            <a:endParaRPr b="0" lang="en-IN" sz="1600" spc="-1" strike="noStrike">
              <a:latin typeface="Arial"/>
            </a:endParaRPr>
          </a:p>
          <a:p>
            <a:pPr marL="343080" indent="-343080">
              <a:lnSpc>
                <a:spcPct val="100000"/>
              </a:lnSpc>
              <a:spcBef>
                <a:spcPts val="320"/>
              </a:spcBef>
              <a:buClr>
                <a:srgbClr val="000000"/>
              </a:buClr>
              <a:buFont typeface="Arial"/>
              <a:buChar char="•"/>
            </a:pPr>
            <a:r>
              <a:rPr b="1" lang="en-US" sz="1600" spc="-1" strike="noStrike">
                <a:solidFill>
                  <a:srgbClr val="000000"/>
                </a:solidFill>
                <a:latin typeface="Calibri"/>
              </a:rPr>
              <a:t>Src/app </a:t>
            </a:r>
            <a:r>
              <a:rPr b="0" lang="en-US" sz="1600" spc="-1" strike="noStrike">
                <a:solidFill>
                  <a:srgbClr val="000000"/>
                </a:solidFill>
                <a:latin typeface="Calibri"/>
              </a:rPr>
              <a:t>– Directory for writing the code for the application.</a:t>
            </a:r>
            <a:endParaRPr b="0" lang="en-IN" sz="1600" spc="-1" strike="noStrike">
              <a:latin typeface="Arial"/>
            </a:endParaRPr>
          </a:p>
          <a:p>
            <a:pPr marL="343080" indent="-343080">
              <a:lnSpc>
                <a:spcPct val="100000"/>
              </a:lnSpc>
              <a:spcBef>
                <a:spcPts val="320"/>
              </a:spcBef>
              <a:buClr>
                <a:srgbClr val="000000"/>
              </a:buClr>
              <a:buFont typeface="Arial"/>
              <a:buChar char="•"/>
            </a:pPr>
            <a:r>
              <a:rPr b="1" lang="en-US" sz="1600" spc="-1" strike="noStrike">
                <a:solidFill>
                  <a:srgbClr val="000000"/>
                </a:solidFill>
                <a:latin typeface="Calibri"/>
              </a:rPr>
              <a:t>Under</a:t>
            </a:r>
            <a:r>
              <a:rPr b="0" lang="en-US" sz="1600" spc="-1" strike="noStrike">
                <a:solidFill>
                  <a:srgbClr val="000000"/>
                </a:solidFill>
                <a:latin typeface="Calibri"/>
              </a:rPr>
              <a:t> </a:t>
            </a:r>
            <a:r>
              <a:rPr b="1" lang="en-US" sz="1600" spc="-1" strike="noStrike">
                <a:solidFill>
                  <a:srgbClr val="000000"/>
                </a:solidFill>
                <a:latin typeface="Calibri"/>
              </a:rPr>
              <a:t>src/app </a:t>
            </a:r>
            <a:endParaRPr b="0" lang="en-IN" sz="1600" spc="-1" strike="noStrike">
              <a:latin typeface="Arial"/>
            </a:endParaRPr>
          </a:p>
          <a:p>
            <a:pPr lvl="1" marL="743040" indent="-285840">
              <a:lnSpc>
                <a:spcPct val="100000"/>
              </a:lnSpc>
              <a:spcBef>
                <a:spcPts val="320"/>
              </a:spcBef>
              <a:buClr>
                <a:srgbClr val="000000"/>
              </a:buClr>
              <a:buFont typeface="Arial"/>
              <a:buChar char="–"/>
            </a:pPr>
            <a:r>
              <a:rPr b="0" lang="en-US" sz="1600" spc="-1" strike="noStrike">
                <a:solidFill>
                  <a:srgbClr val="000000"/>
                </a:solidFill>
                <a:latin typeface="Calibri"/>
              </a:rPr>
              <a:t>App.routing.module.ts </a:t>
            </a:r>
            <a:r>
              <a:rPr b="0" lang="en-US" sz="1600" spc="-1" strike="noStrike">
                <a:solidFill>
                  <a:srgbClr val="000000"/>
                </a:solidFill>
                <a:latin typeface="Wingdings"/>
              </a:rPr>
              <a:t></a:t>
            </a:r>
            <a:r>
              <a:rPr b="0" lang="en-US" sz="1600" spc="-1" strike="noStrike">
                <a:solidFill>
                  <a:srgbClr val="000000"/>
                </a:solidFill>
                <a:latin typeface="Calibri"/>
              </a:rPr>
              <a:t> For routing purpose.</a:t>
            </a:r>
            <a:endParaRPr b="0" lang="en-IN" sz="1600" spc="-1" strike="noStrike">
              <a:latin typeface="Arial"/>
            </a:endParaRPr>
          </a:p>
          <a:p>
            <a:pPr lvl="1" marL="743040" indent="-285840">
              <a:lnSpc>
                <a:spcPct val="100000"/>
              </a:lnSpc>
              <a:spcBef>
                <a:spcPts val="320"/>
              </a:spcBef>
              <a:buClr>
                <a:srgbClr val="000000"/>
              </a:buClr>
              <a:buFont typeface="Arial"/>
              <a:buChar char="–"/>
            </a:pPr>
            <a:r>
              <a:rPr b="0" lang="en-US" sz="1600" spc="-1" strike="noStrike">
                <a:solidFill>
                  <a:srgbClr val="000000"/>
                </a:solidFill>
                <a:latin typeface="Calibri"/>
              </a:rPr>
              <a:t>App.component.css </a:t>
            </a:r>
            <a:r>
              <a:rPr b="0" lang="en-US" sz="1600" spc="-1" strike="noStrike">
                <a:solidFill>
                  <a:srgbClr val="000000"/>
                </a:solidFill>
                <a:latin typeface="Wingdings"/>
              </a:rPr>
              <a:t></a:t>
            </a:r>
            <a:r>
              <a:rPr b="0" lang="en-US" sz="1600" spc="-1" strike="noStrike">
                <a:solidFill>
                  <a:srgbClr val="000000"/>
                </a:solidFill>
                <a:latin typeface="Calibri"/>
              </a:rPr>
              <a:t> For css styling of app component.</a:t>
            </a:r>
            <a:endParaRPr b="0" lang="en-IN" sz="1600" spc="-1" strike="noStrike">
              <a:latin typeface="Arial"/>
            </a:endParaRPr>
          </a:p>
          <a:p>
            <a:pPr lvl="1" marL="743040" indent="-285840">
              <a:lnSpc>
                <a:spcPct val="100000"/>
              </a:lnSpc>
              <a:spcBef>
                <a:spcPts val="320"/>
              </a:spcBef>
              <a:buClr>
                <a:srgbClr val="000000"/>
              </a:buClr>
              <a:buFont typeface="Arial"/>
              <a:buChar char="–"/>
            </a:pPr>
            <a:r>
              <a:rPr b="0" lang="en-US" sz="1600" spc="-1" strike="noStrike">
                <a:solidFill>
                  <a:srgbClr val="000000"/>
                </a:solidFill>
                <a:latin typeface="Calibri"/>
              </a:rPr>
              <a:t>App.component.html </a:t>
            </a:r>
            <a:r>
              <a:rPr b="0" lang="en-US" sz="1600" spc="-1" strike="noStrike">
                <a:solidFill>
                  <a:srgbClr val="000000"/>
                </a:solidFill>
                <a:latin typeface="Wingdings"/>
              </a:rPr>
              <a:t></a:t>
            </a:r>
            <a:r>
              <a:rPr b="0" lang="en-US" sz="1600" spc="-1" strike="noStrike">
                <a:solidFill>
                  <a:srgbClr val="000000"/>
                </a:solidFill>
                <a:latin typeface="Calibri"/>
              </a:rPr>
              <a:t> HTML file for app component.</a:t>
            </a:r>
            <a:endParaRPr b="0" lang="en-IN" sz="1600" spc="-1" strike="noStrike">
              <a:latin typeface="Arial"/>
            </a:endParaRPr>
          </a:p>
          <a:p>
            <a:pPr lvl="1" marL="743040" indent="-285840">
              <a:lnSpc>
                <a:spcPct val="100000"/>
              </a:lnSpc>
              <a:spcBef>
                <a:spcPts val="320"/>
              </a:spcBef>
              <a:buClr>
                <a:srgbClr val="000000"/>
              </a:buClr>
              <a:buFont typeface="Arial"/>
              <a:buChar char="–"/>
            </a:pPr>
            <a:r>
              <a:rPr b="0" lang="en-US" sz="1600" spc="-1" strike="noStrike">
                <a:solidFill>
                  <a:srgbClr val="000000"/>
                </a:solidFill>
                <a:latin typeface="Calibri"/>
              </a:rPr>
              <a:t>App.component.spec.ts </a:t>
            </a:r>
            <a:r>
              <a:rPr b="0" lang="en-US" sz="1600" spc="-1" strike="noStrike">
                <a:solidFill>
                  <a:srgbClr val="000000"/>
                </a:solidFill>
                <a:latin typeface="Wingdings"/>
              </a:rPr>
              <a:t></a:t>
            </a:r>
            <a:r>
              <a:rPr b="0" lang="en-US" sz="1600" spc="-1" strike="noStrike">
                <a:solidFill>
                  <a:srgbClr val="000000"/>
                </a:solidFill>
                <a:latin typeface="Calibri"/>
              </a:rPr>
              <a:t> For unit testing of Angular.</a:t>
            </a:r>
            <a:endParaRPr b="0" lang="en-IN" sz="1600" spc="-1" strike="noStrike">
              <a:latin typeface="Arial"/>
            </a:endParaRPr>
          </a:p>
          <a:p>
            <a:pPr lvl="1" marL="743040" indent="-285840">
              <a:lnSpc>
                <a:spcPct val="100000"/>
              </a:lnSpc>
              <a:spcBef>
                <a:spcPts val="320"/>
              </a:spcBef>
              <a:buClr>
                <a:srgbClr val="000000"/>
              </a:buClr>
              <a:buFont typeface="Arial"/>
              <a:buChar char="–"/>
            </a:pPr>
            <a:r>
              <a:rPr b="0" lang="en-US" sz="1600" spc="-1" strike="noStrike">
                <a:solidFill>
                  <a:srgbClr val="000000"/>
                </a:solidFill>
                <a:latin typeface="Calibri"/>
              </a:rPr>
              <a:t>App.component.ts </a:t>
            </a:r>
            <a:r>
              <a:rPr b="0" lang="en-US" sz="1600" spc="-1" strike="noStrike">
                <a:solidFill>
                  <a:srgbClr val="000000"/>
                </a:solidFill>
                <a:latin typeface="Wingdings"/>
              </a:rPr>
              <a:t></a:t>
            </a:r>
            <a:r>
              <a:rPr b="0" lang="en-US" sz="1600" spc="-1" strike="noStrike">
                <a:solidFill>
                  <a:srgbClr val="000000"/>
                </a:solidFill>
                <a:latin typeface="Calibri"/>
              </a:rPr>
              <a:t> Typescript file for main angular component.</a:t>
            </a:r>
            <a:endParaRPr b="0" lang="en-IN" sz="1600" spc="-1" strike="noStrike">
              <a:latin typeface="Arial"/>
            </a:endParaRPr>
          </a:p>
          <a:p>
            <a:pPr lvl="1" marL="743040" indent="-285840">
              <a:lnSpc>
                <a:spcPct val="100000"/>
              </a:lnSpc>
              <a:spcBef>
                <a:spcPts val="320"/>
              </a:spcBef>
              <a:buClr>
                <a:srgbClr val="000000"/>
              </a:buClr>
              <a:buFont typeface="Arial"/>
              <a:buChar char="–"/>
            </a:pPr>
            <a:r>
              <a:rPr b="0" lang="en-US" sz="1600" spc="-1" strike="noStrike">
                <a:solidFill>
                  <a:srgbClr val="000000"/>
                </a:solidFill>
                <a:latin typeface="Calibri"/>
              </a:rPr>
              <a:t>App.module.ts </a:t>
            </a:r>
            <a:r>
              <a:rPr b="0" lang="en-US" sz="1600" spc="-1" strike="noStrike">
                <a:solidFill>
                  <a:srgbClr val="000000"/>
                </a:solidFill>
                <a:latin typeface="Wingdings"/>
              </a:rPr>
              <a:t></a:t>
            </a:r>
            <a:r>
              <a:rPr b="0" lang="en-US" sz="1600" spc="-1" strike="noStrike">
                <a:solidFill>
                  <a:srgbClr val="000000"/>
                </a:solidFill>
                <a:latin typeface="Calibri"/>
              </a:rPr>
              <a:t> It will define about the module.</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Assets – Files placed under this directory, can be accessed through http client directly and with the browser also.  Create a file test.json add some json into it and it can be accessed through browser using the URL </a:t>
            </a:r>
            <a:endParaRPr b="0" lang="en-IN" sz="1600" spc="-1" strike="noStrike">
              <a:latin typeface="Arial"/>
            </a:endParaRPr>
          </a:p>
          <a:p>
            <a:pPr>
              <a:lnSpc>
                <a:spcPct val="100000"/>
              </a:lnSpc>
              <a:spcBef>
                <a:spcPts val="320"/>
              </a:spcBef>
              <a:buNone/>
              <a:tabLst>
                <a:tab algn="l" pos="0"/>
              </a:tabLst>
            </a:pPr>
            <a:r>
              <a:rPr b="0" lang="en-US" sz="1600" spc="-1" strike="noStrike">
                <a:solidFill>
                  <a:srgbClr val="000000"/>
                </a:solidFill>
                <a:latin typeface="Calibri"/>
              </a:rPr>
              <a:t>            </a:t>
            </a:r>
            <a:r>
              <a:rPr b="0" lang="en-US" sz="1600" spc="-1" strike="noStrike" u="sng">
                <a:solidFill>
                  <a:srgbClr val="0000ff"/>
                </a:solidFill>
                <a:uFillTx/>
                <a:latin typeface="Calibri"/>
                <a:hlinkClick r:id="rId1"/>
              </a:rPr>
              <a:t>http://localhost:4200/assets/test.json</a:t>
            </a:r>
            <a:endParaRPr b="0" lang="en-IN" sz="1600" spc="-1" strike="noStrike">
              <a:latin typeface="Arial"/>
            </a:endParaRPr>
          </a:p>
          <a:p>
            <a:pPr marL="343080" indent="-343080">
              <a:lnSpc>
                <a:spcPct val="100000"/>
              </a:lnSpc>
              <a:spcBef>
                <a:spcPts val="320"/>
              </a:spcBef>
              <a:buClr>
                <a:srgbClr val="000000"/>
              </a:buClr>
              <a:buFont typeface="Arial"/>
              <a:buChar char="•"/>
              <a:tabLst>
                <a:tab algn="l" pos="0"/>
              </a:tabLst>
            </a:pPr>
            <a:r>
              <a:rPr b="0" lang="en-US" sz="1600" spc="-1" strike="noStrike">
                <a:solidFill>
                  <a:srgbClr val="000000"/>
                </a:solidFill>
                <a:latin typeface="Calibri"/>
              </a:rPr>
              <a:t>Environment – We can setup the environment for test, staging, production etc.,</a:t>
            </a:r>
            <a:endParaRPr b="0" lang="en-IN" sz="1600" spc="-1" strike="noStrike">
              <a:latin typeface="Arial"/>
            </a:endParaRPr>
          </a:p>
          <a:p>
            <a:pPr marL="343080" indent="-343080">
              <a:lnSpc>
                <a:spcPct val="100000"/>
              </a:lnSpc>
              <a:spcBef>
                <a:spcPts val="320"/>
              </a:spcBef>
              <a:buClr>
                <a:srgbClr val="000000"/>
              </a:buClr>
              <a:buFont typeface="Arial"/>
              <a:buChar char="•"/>
              <a:tabLst>
                <a:tab algn="l" pos="0"/>
              </a:tabLst>
            </a:pPr>
            <a:r>
              <a:rPr b="0" lang="en-US" sz="1600" spc="-1" strike="noStrike">
                <a:solidFill>
                  <a:srgbClr val="000000"/>
                </a:solidFill>
                <a:latin typeface="Calibri"/>
              </a:rPr>
              <a:t>Favicon.ico </a:t>
            </a:r>
            <a:r>
              <a:rPr b="0" lang="en-US" sz="1600" spc="-1" strike="noStrike">
                <a:solidFill>
                  <a:srgbClr val="000000"/>
                </a:solidFill>
                <a:latin typeface="Wingdings"/>
              </a:rPr>
              <a:t></a:t>
            </a:r>
            <a:r>
              <a:rPr b="0" lang="en-US" sz="1600" spc="-1" strike="noStrike">
                <a:solidFill>
                  <a:srgbClr val="000000"/>
                </a:solidFill>
                <a:latin typeface="Calibri"/>
              </a:rPr>
              <a:t> For icon of the application.</a:t>
            </a:r>
            <a:endParaRPr b="0" lang="en-IN" sz="1600" spc="-1" strike="noStrike">
              <a:latin typeface="Arial"/>
            </a:endParaRPr>
          </a:p>
          <a:p>
            <a:pPr>
              <a:lnSpc>
                <a:spcPct val="100000"/>
              </a:lnSpc>
              <a:spcBef>
                <a:spcPts val="320"/>
              </a:spcBef>
              <a:buNone/>
              <a:tabLst>
                <a:tab algn="l" pos="0"/>
              </a:tabLst>
            </a:pPr>
            <a:endParaRPr b="0" lang="en-IN" sz="1600" spc="-1" strike="noStrike">
              <a:latin typeface="Arial"/>
            </a:endParaRPr>
          </a:p>
          <a:p>
            <a:pPr>
              <a:lnSpc>
                <a:spcPct val="100000"/>
              </a:lnSpc>
              <a:spcBef>
                <a:spcPts val="320"/>
              </a:spcBef>
              <a:buNone/>
              <a:tabLst>
                <a:tab algn="l" pos="0"/>
              </a:tabLst>
            </a:pPr>
            <a:endParaRPr b="0" lang="en-IN" sz="1600" spc="-1" strike="noStrike">
              <a:latin typeface="Arial"/>
            </a:endParaRPr>
          </a:p>
          <a:p>
            <a:pPr>
              <a:lnSpc>
                <a:spcPct val="100000"/>
              </a:lnSpc>
              <a:spcBef>
                <a:spcPts val="400"/>
              </a:spcBef>
              <a:buNone/>
              <a:tabLst>
                <a:tab algn="l" pos="0"/>
              </a:tabLst>
            </a:pPr>
            <a:endParaRPr b="0" lang="en-IN" sz="1600" spc="-1" strike="noStrike">
              <a:latin typeface="Arial"/>
            </a:endParaRPr>
          </a:p>
          <a:p>
            <a:pPr marL="457200">
              <a:lnSpc>
                <a:spcPct val="100000"/>
              </a:lnSpc>
              <a:spcBef>
                <a:spcPts val="320"/>
              </a:spcBef>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1" lang="en-US" sz="1600" spc="-1" strike="noStrike">
                <a:solidFill>
                  <a:srgbClr val="000000"/>
                </a:solidFill>
                <a:latin typeface="Calibri"/>
              </a:rPr>
              <a:t>Index.html </a:t>
            </a:r>
            <a:r>
              <a:rPr b="0" lang="en-US" sz="1600" spc="-1" strike="noStrike">
                <a:solidFill>
                  <a:srgbClr val="000000"/>
                </a:solidFill>
                <a:latin typeface="Calibri"/>
              </a:rPr>
              <a:t>- </a:t>
            </a:r>
            <a:endParaRPr b="0" lang="en-IN" sz="1600" spc="-1" strike="noStrike">
              <a:latin typeface="Arial"/>
            </a:endParaRPr>
          </a:p>
          <a:p>
            <a:pPr marL="343080" indent="-343080">
              <a:lnSpc>
                <a:spcPct val="100000"/>
              </a:lnSpc>
              <a:spcBef>
                <a:spcPts val="320"/>
              </a:spcBef>
              <a:buClr>
                <a:srgbClr val="000000"/>
              </a:buClr>
              <a:buFont typeface="Arial"/>
              <a:buChar char="•"/>
            </a:pPr>
            <a:r>
              <a:rPr b="1" lang="en-US" sz="1600" spc="-1" strike="noStrike">
                <a:solidFill>
                  <a:srgbClr val="000000"/>
                </a:solidFill>
                <a:latin typeface="Calibri"/>
              </a:rPr>
              <a:t>Main.ts</a:t>
            </a:r>
            <a:r>
              <a:rPr b="0" lang="en-US" sz="1600" spc="-1" strike="noStrike">
                <a:solidFill>
                  <a:srgbClr val="000000"/>
                </a:solidFill>
                <a:latin typeface="Calibri"/>
              </a:rPr>
              <a:t> - </a:t>
            </a:r>
            <a:r>
              <a:rPr b="0" lang="en-IN" sz="1600" spc="-1" strike="noStrike">
                <a:solidFill>
                  <a:srgbClr val="000000"/>
                </a:solidFill>
                <a:latin typeface="Calibri"/>
              </a:rPr>
              <a:t>Angular started with main.ts.</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Then we bootstrap an angular application and we pass app.module.ts as an argument. In app.module.ts we tell angular: </a:t>
            </a:r>
            <a:r>
              <a:rPr b="0" i="1" lang="en-IN" sz="1600" spc="-1" strike="noStrike">
                <a:solidFill>
                  <a:srgbClr val="000000"/>
                </a:solidFill>
                <a:latin typeface="Calibri"/>
              </a:rPr>
              <a:t>"There is the app component which you should know when you try to start yourself".</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And angular now analyze this app component, reading the set up we pass there and there is </a:t>
            </a:r>
            <a:r>
              <a:rPr b="0" i="1" lang="en-IN" sz="1600" spc="-1" strike="noStrike">
                <a:solidFill>
                  <a:srgbClr val="000000"/>
                </a:solidFill>
                <a:latin typeface="Calibri"/>
              </a:rPr>
              <a:t>SELECTOR app-root</a:t>
            </a:r>
            <a:r>
              <a:rPr b="0" lang="en-IN" sz="1600" spc="-1" strike="noStrike">
                <a:solidFill>
                  <a:srgbClr val="000000"/>
                </a:solidFill>
                <a:latin typeface="Calibri"/>
              </a:rPr>
              <a:t>.</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Now, angular is enable to handle </a:t>
            </a:r>
            <a:r>
              <a:rPr b="0" i="1" lang="en-IN" sz="1600" spc="-1" strike="noStrike">
                <a:solidFill>
                  <a:srgbClr val="000000"/>
                </a:solidFill>
                <a:latin typeface="Calibri"/>
              </a:rPr>
              <a:t>app-root</a:t>
            </a:r>
            <a:r>
              <a:rPr b="0" lang="en-IN" sz="1600" spc="-1" strike="noStrike">
                <a:solidFill>
                  <a:srgbClr val="000000"/>
                </a:solidFill>
                <a:latin typeface="Calibri"/>
              </a:rPr>
              <a:t> in the index.html and knows rules for the </a:t>
            </a:r>
            <a:r>
              <a:rPr b="0" i="1" lang="en-IN" sz="1600" spc="-1" strike="noStrike">
                <a:solidFill>
                  <a:srgbClr val="000000"/>
                </a:solidFill>
                <a:latin typeface="Calibri"/>
              </a:rPr>
              <a:t>SELECTOR</a:t>
            </a:r>
            <a:r>
              <a:rPr b="0" lang="en-IN" sz="1600" spc="-1" strike="noStrike">
                <a:solidFill>
                  <a:srgbClr val="000000"/>
                </a:solidFill>
                <a:latin typeface="Calibri"/>
              </a:rPr>
              <a:t>.</a:t>
            </a:r>
            <a:endParaRPr b="0" lang="en-IN" sz="1600" spc="-1" strike="noStrike">
              <a:latin typeface="Arial"/>
            </a:endParaRPr>
          </a:p>
          <a:p>
            <a:pPr marL="343080" indent="-343080">
              <a:lnSpc>
                <a:spcPct val="100000"/>
              </a:lnSpc>
              <a:spcBef>
                <a:spcPts val="320"/>
              </a:spcBef>
              <a:buClr>
                <a:srgbClr val="000000"/>
              </a:buClr>
              <a:buFont typeface="Arial"/>
              <a:buChar char="•"/>
            </a:pPr>
            <a:r>
              <a:rPr b="0" i="1" lang="en-IN" sz="1600" spc="-1" strike="noStrike">
                <a:solidFill>
                  <a:srgbClr val="000000"/>
                </a:solidFill>
                <a:latin typeface="Calibri"/>
              </a:rPr>
              <a:t>SELECTOR</a:t>
            </a:r>
            <a:r>
              <a:rPr b="0" lang="en-IN" sz="1600" spc="-1" strike="noStrike">
                <a:solidFill>
                  <a:srgbClr val="000000"/>
                </a:solidFill>
                <a:latin typeface="Calibri"/>
              </a:rPr>
              <a:t> should insert the app components and have some HTML code - a template attached to him - html component.</a:t>
            </a: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This is how Angular application starts.</a:t>
            </a:r>
            <a:endParaRPr b="0" lang="en-IN" sz="1600" spc="-1" strike="noStrike">
              <a:latin typeface="Arial"/>
            </a:endParaRPr>
          </a:p>
          <a:p>
            <a:pPr>
              <a:lnSpc>
                <a:spcPct val="100000"/>
              </a:lnSpc>
              <a:spcBef>
                <a:spcPts val="320"/>
              </a:spcBef>
              <a:buNone/>
            </a:pPr>
            <a:endParaRPr b="0" lang="en-IN" sz="1600" spc="-1" strike="noStrike">
              <a:latin typeface="Arial"/>
            </a:endParaRPr>
          </a:p>
          <a:p>
            <a:pPr marL="343080" indent="-343080">
              <a:lnSpc>
                <a:spcPct val="100000"/>
              </a:lnSpc>
              <a:spcBef>
                <a:spcPts val="320"/>
              </a:spcBef>
              <a:buClr>
                <a:srgbClr val="000000"/>
              </a:buClr>
              <a:buFont typeface="Arial"/>
              <a:buChar char="•"/>
            </a:pPr>
            <a:r>
              <a:rPr b="1" lang="en-US" sz="1600" spc="-1" strike="noStrike">
                <a:solidFill>
                  <a:srgbClr val="000000"/>
                </a:solidFill>
                <a:latin typeface="Calibri"/>
              </a:rPr>
              <a:t>Polyfill.ts </a:t>
            </a:r>
            <a:r>
              <a:rPr b="0" lang="en-US" sz="1600" spc="-1" strike="noStrike">
                <a:solidFill>
                  <a:srgbClr val="000000"/>
                </a:solidFill>
                <a:latin typeface="Calibri"/>
              </a:rPr>
              <a:t>- </a:t>
            </a:r>
            <a:r>
              <a:rPr b="0" lang="en-IN" sz="1600" spc="-1" strike="noStrike">
                <a:solidFill>
                  <a:srgbClr val="000000"/>
                </a:solidFill>
                <a:latin typeface="Calibri"/>
              </a:rPr>
              <a:t>Angular is built on the latest standards of the web platform. Targeting such a wide range of browsers is challenging because they do not support all features of modern browsers. You compensate by loading polyfill scripts ("polyfills") for the browsers that you must support. See instructions on how to include polyfills into your project below.</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Styles.css</a:t>
            </a:r>
            <a:endParaRPr b="0" lang="en-IN" sz="1600" spc="-1" strike="noStrike">
              <a:latin typeface="Arial"/>
            </a:endParaRPr>
          </a:p>
          <a:p>
            <a:pPr marL="343080" indent="-343080">
              <a:lnSpc>
                <a:spcPct val="100000"/>
              </a:lnSpc>
              <a:spcBef>
                <a:spcPts val="320"/>
              </a:spcBef>
              <a:buClr>
                <a:srgbClr val="000000"/>
              </a:buClr>
              <a:buFont typeface="Arial"/>
              <a:buChar char="•"/>
            </a:pPr>
            <a:r>
              <a:rPr b="1" lang="en-US" sz="1600" spc="-1" strike="noStrike">
                <a:solidFill>
                  <a:srgbClr val="000000"/>
                </a:solidFill>
                <a:latin typeface="Calibri"/>
              </a:rPr>
              <a:t>Test.ts</a:t>
            </a:r>
            <a:r>
              <a:rPr b="0" lang="en-US" sz="1600" spc="-1" strike="noStrike">
                <a:solidFill>
                  <a:srgbClr val="000000"/>
                </a:solidFill>
                <a:latin typeface="Calibri"/>
              </a:rPr>
              <a:t> – For testing purpose.</a:t>
            </a:r>
            <a:endParaRPr b="0" lang="en-IN" sz="1600" spc="-1" strike="noStrike">
              <a:latin typeface="Arial"/>
            </a:endParaRPr>
          </a:p>
          <a:p>
            <a:pPr marL="343080" indent="-343080">
              <a:lnSpc>
                <a:spcPct val="100000"/>
              </a:lnSpc>
              <a:spcBef>
                <a:spcPts val="320"/>
              </a:spcBef>
              <a:buClr>
                <a:srgbClr val="000000"/>
              </a:buClr>
              <a:buFont typeface="Arial"/>
              <a:buChar char="•"/>
            </a:pPr>
            <a:r>
              <a:rPr b="1" lang="en-US" sz="1600" spc="-1" strike="noStrike">
                <a:solidFill>
                  <a:srgbClr val="000000"/>
                </a:solidFill>
                <a:latin typeface="Calibri"/>
              </a:rPr>
              <a:t>Browserslistrc</a:t>
            </a:r>
            <a:r>
              <a:rPr b="0" lang="en-US" sz="1600" spc="-1" strike="noStrike">
                <a:solidFill>
                  <a:srgbClr val="000000"/>
                </a:solidFill>
                <a:latin typeface="Calibri"/>
              </a:rPr>
              <a:t> – Lists the supported browsers.  From the command prompt, give the command  c:\&gt;npx browserslist </a:t>
            </a:r>
            <a:r>
              <a:rPr b="0" lang="en-US" sz="1600" spc="-1" strike="noStrike">
                <a:solidFill>
                  <a:srgbClr val="000000"/>
                </a:solidFill>
                <a:latin typeface="Wingdings"/>
              </a:rPr>
              <a:t></a:t>
            </a:r>
            <a:r>
              <a:rPr b="0" lang="en-US" sz="1600" spc="-1" strike="noStrike">
                <a:solidFill>
                  <a:srgbClr val="000000"/>
                </a:solidFill>
                <a:latin typeface="Calibri"/>
              </a:rPr>
              <a:t> This will give the supported browsers.</a:t>
            </a:r>
            <a:endParaRPr b="0" lang="en-IN" sz="1600" spc="-1" strike="noStrike">
              <a:latin typeface="Arial"/>
            </a:endParaRPr>
          </a:p>
          <a:p>
            <a:pPr marL="343080" indent="-343080">
              <a:lnSpc>
                <a:spcPct val="100000"/>
              </a:lnSpc>
              <a:spcBef>
                <a:spcPts val="320"/>
              </a:spcBef>
              <a:buClr>
                <a:srgbClr val="000000"/>
              </a:buClr>
              <a:buFont typeface="Arial"/>
              <a:buChar char="•"/>
            </a:pPr>
            <a:r>
              <a:rPr b="1" lang="en-US" sz="1600" spc="-1" strike="noStrike">
                <a:solidFill>
                  <a:srgbClr val="000000"/>
                </a:solidFill>
                <a:latin typeface="Calibri"/>
              </a:rPr>
              <a:t>Editorconfig </a:t>
            </a:r>
            <a:r>
              <a:rPr b="0" lang="en-US" sz="1600" spc="-1" strike="noStrike">
                <a:solidFill>
                  <a:srgbClr val="000000"/>
                </a:solidFill>
                <a:latin typeface="Calibri"/>
              </a:rPr>
              <a:t>– Editor configuration information is provided in this file.</a:t>
            </a:r>
            <a:endParaRPr b="0" lang="en-IN" sz="1600" spc="-1" strike="noStrike">
              <a:latin typeface="Arial"/>
            </a:endParaRPr>
          </a:p>
          <a:p>
            <a:pPr marL="343080" indent="-343080">
              <a:lnSpc>
                <a:spcPct val="100000"/>
              </a:lnSpc>
              <a:spcBef>
                <a:spcPts val="320"/>
              </a:spcBef>
              <a:buClr>
                <a:srgbClr val="000000"/>
              </a:buClr>
              <a:buFont typeface="Arial"/>
              <a:buChar char="•"/>
            </a:pPr>
            <a:r>
              <a:rPr b="1" lang="en-US" sz="1600" spc="-1" strike="noStrike">
                <a:solidFill>
                  <a:srgbClr val="000000"/>
                </a:solidFill>
                <a:latin typeface="Calibri"/>
              </a:rPr>
              <a:t>Gitignore</a:t>
            </a:r>
            <a:r>
              <a:rPr b="0" lang="en-US" sz="1600" spc="-1" strike="noStrike">
                <a:solidFill>
                  <a:srgbClr val="000000"/>
                </a:solidFill>
                <a:latin typeface="Calibri"/>
              </a:rPr>
              <a:t> </a:t>
            </a:r>
            <a:r>
              <a:rPr b="0" lang="en-US" sz="1600" spc="-1" strike="noStrike">
                <a:solidFill>
                  <a:srgbClr val="000000"/>
                </a:solidFill>
                <a:latin typeface="Wingdings"/>
              </a:rPr>
              <a:t></a:t>
            </a:r>
            <a:r>
              <a:rPr b="0" lang="en-US" sz="1600" spc="-1" strike="noStrike">
                <a:solidFill>
                  <a:srgbClr val="000000"/>
                </a:solidFill>
                <a:latin typeface="Calibri"/>
              </a:rPr>
              <a:t> </a:t>
            </a:r>
            <a:r>
              <a:rPr b="0" lang="en-IN" sz="1600" spc="-1" strike="noStrike">
                <a:solidFill>
                  <a:srgbClr val="000000"/>
                </a:solidFill>
                <a:latin typeface="Calibri"/>
              </a:rPr>
              <a:t>.gitignore is an plain text file that contains list of files/folders paths, that means, these files are not committed to repositories while committing a projects.</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p:nvPr>
        </p:nvSpPr>
        <p:spPr>
          <a:xfrm>
            <a:off x="457200" y="0"/>
            <a:ext cx="8226000" cy="61225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1" lang="en-US" sz="1600" spc="-1" strike="noStrike">
                <a:solidFill>
                  <a:srgbClr val="000000"/>
                </a:solidFill>
                <a:latin typeface="Calibri"/>
              </a:rPr>
              <a:t>Angular.json</a:t>
            </a:r>
            <a:r>
              <a:rPr b="0" lang="en-US" sz="1600" spc="-1" strike="noStrike">
                <a:solidFill>
                  <a:srgbClr val="000000"/>
                </a:solidFill>
                <a:latin typeface="Calibri"/>
              </a:rPr>
              <a:t> </a:t>
            </a:r>
            <a:r>
              <a:rPr b="0" lang="en-US" sz="1600" spc="-1" strike="noStrike">
                <a:solidFill>
                  <a:srgbClr val="000000"/>
                </a:solidFill>
                <a:latin typeface="Wingdings"/>
              </a:rPr>
              <a:t></a:t>
            </a:r>
            <a:r>
              <a:rPr b="0" lang="en-US" sz="1600" spc="-1" strike="noStrike">
                <a:solidFill>
                  <a:srgbClr val="000000"/>
                </a:solidFill>
                <a:latin typeface="Calibri"/>
              </a:rPr>
              <a:t> </a:t>
            </a:r>
            <a:r>
              <a:rPr b="0" lang="en-IN" sz="1600" spc="-1" strike="noStrike">
                <a:solidFill>
                  <a:srgbClr val="000000"/>
                </a:solidFill>
                <a:latin typeface="Calibri"/>
              </a:rPr>
              <a:t>A file named angular.json at the root level of an Angular </a:t>
            </a:r>
            <a:r>
              <a:rPr b="0" lang="en-IN" sz="1600" spc="-1" strike="noStrike" u="sng">
                <a:solidFill>
                  <a:srgbClr val="0000ff"/>
                </a:solidFill>
                <a:uFillTx/>
                <a:latin typeface="Calibri"/>
                <a:hlinkClick r:id="rId1"/>
              </a:rPr>
              <a:t>workspace</a:t>
            </a:r>
            <a:r>
              <a:rPr b="0" lang="en-IN" sz="1600" spc="-1" strike="noStrike">
                <a:solidFill>
                  <a:srgbClr val="000000"/>
                </a:solidFill>
                <a:latin typeface="Calibri"/>
              </a:rPr>
              <a:t> provides workspace-wide and project-specific configuration defaults for build and development tools provided by the Angular CLI.</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Karma.conf.js </a:t>
            </a:r>
            <a:r>
              <a:rPr b="0" lang="en-US" sz="1600" spc="-1" strike="noStrike">
                <a:solidFill>
                  <a:srgbClr val="000000"/>
                </a:solidFill>
                <a:latin typeface="Wingdings"/>
              </a:rPr>
              <a:t></a:t>
            </a:r>
            <a:r>
              <a:rPr b="0" lang="en-US" sz="1600" spc="-1" strike="noStrike">
                <a:solidFill>
                  <a:srgbClr val="000000"/>
                </a:solidFill>
                <a:latin typeface="Calibri"/>
              </a:rPr>
              <a:t> For testing purpose.</a:t>
            </a:r>
            <a:endParaRPr b="0" lang="en-IN" sz="1600" spc="-1" strike="noStrike">
              <a:latin typeface="Arial"/>
            </a:endParaRPr>
          </a:p>
          <a:p>
            <a:pPr marL="343080" indent="-343080">
              <a:lnSpc>
                <a:spcPct val="100000"/>
              </a:lnSpc>
              <a:spcBef>
                <a:spcPts val="320"/>
              </a:spcBef>
              <a:buClr>
                <a:srgbClr val="000000"/>
              </a:buClr>
              <a:buFont typeface="Arial"/>
              <a:buChar char="•"/>
            </a:pPr>
            <a:r>
              <a:rPr b="1" lang="en-US" sz="1600" spc="-1" strike="noStrike">
                <a:solidFill>
                  <a:srgbClr val="000000"/>
                </a:solidFill>
                <a:latin typeface="Calibri"/>
              </a:rPr>
              <a:t>Package-lock.json</a:t>
            </a:r>
            <a:r>
              <a:rPr b="0" lang="en-US" sz="1600" spc="-1" strike="noStrike">
                <a:solidFill>
                  <a:srgbClr val="000000"/>
                </a:solidFill>
                <a:latin typeface="Calibri"/>
              </a:rPr>
              <a:t> </a:t>
            </a:r>
            <a:r>
              <a:rPr b="0" lang="en-US" sz="1600" spc="-1" strike="noStrike">
                <a:solidFill>
                  <a:srgbClr val="000000"/>
                </a:solidFill>
                <a:latin typeface="Wingdings"/>
              </a:rPr>
              <a:t></a:t>
            </a:r>
            <a:r>
              <a:rPr b="0" lang="en-US" sz="1600" spc="-1" strike="noStrike">
                <a:solidFill>
                  <a:srgbClr val="000000"/>
                </a:solidFill>
                <a:latin typeface="Calibri"/>
              </a:rPr>
              <a:t> </a:t>
            </a:r>
            <a:r>
              <a:rPr b="0" lang="en-IN" sz="1600" spc="-1" strike="noStrike">
                <a:solidFill>
                  <a:srgbClr val="000000"/>
                </a:solidFill>
                <a:latin typeface="Calibri"/>
              </a:rPr>
              <a:t>package-lock. json is automatically </a:t>
            </a:r>
            <a:r>
              <a:rPr b="1" lang="en-IN" sz="1600" spc="-1" strike="noStrike">
                <a:solidFill>
                  <a:srgbClr val="000000"/>
                </a:solidFill>
                <a:latin typeface="Calibri"/>
              </a:rPr>
              <a:t>generated</a:t>
            </a:r>
            <a:r>
              <a:rPr b="0" lang="en-IN" sz="1600" spc="-1" strike="noStrike">
                <a:solidFill>
                  <a:srgbClr val="000000"/>
                </a:solidFill>
                <a:latin typeface="Calibri"/>
              </a:rPr>
              <a:t> for any operations where npm modifies either the node_modules tree, or package. json.</a:t>
            </a:r>
            <a:endParaRPr b="0" lang="en-IN" sz="1600" spc="-1" strike="noStrike">
              <a:latin typeface="Arial"/>
            </a:endParaRPr>
          </a:p>
          <a:p>
            <a:pPr marL="343080" indent="-343080">
              <a:lnSpc>
                <a:spcPct val="100000"/>
              </a:lnSpc>
              <a:spcBef>
                <a:spcPts val="320"/>
              </a:spcBef>
              <a:buClr>
                <a:srgbClr val="000000"/>
              </a:buClr>
              <a:buFont typeface="Arial"/>
              <a:buChar char="•"/>
            </a:pPr>
            <a:r>
              <a:rPr b="1" lang="en-US" sz="1600" spc="-1" strike="noStrike">
                <a:solidFill>
                  <a:srgbClr val="000000"/>
                </a:solidFill>
                <a:latin typeface="Calibri"/>
              </a:rPr>
              <a:t>Package.json</a:t>
            </a:r>
            <a:r>
              <a:rPr b="0" lang="en-US" sz="1600" spc="-1" strike="noStrike">
                <a:solidFill>
                  <a:srgbClr val="000000"/>
                </a:solidFill>
                <a:latin typeface="Calibri"/>
              </a:rPr>
              <a:t> </a:t>
            </a:r>
            <a:r>
              <a:rPr b="0" lang="en-US" sz="1600" spc="-1" strike="noStrike">
                <a:solidFill>
                  <a:srgbClr val="000000"/>
                </a:solidFill>
                <a:latin typeface="Wingdings"/>
              </a:rPr>
              <a:t></a:t>
            </a:r>
            <a:r>
              <a:rPr b="0" lang="en-US" sz="1600" spc="-1" strike="noStrike">
                <a:solidFill>
                  <a:srgbClr val="000000"/>
                </a:solidFill>
                <a:latin typeface="Calibri"/>
              </a:rPr>
              <a:t> </a:t>
            </a:r>
            <a:r>
              <a:rPr b="0" lang="en-IN" sz="1600" spc="-1" strike="noStrike">
                <a:solidFill>
                  <a:srgbClr val="000000"/>
                </a:solidFill>
                <a:latin typeface="Calibri"/>
              </a:rPr>
              <a:t>Once you create new Angular application, you will see package.json file among the newly created files and folders. package.json file locates in project root and contains information about your web application. The main purpose of the file comes from its name </a:t>
            </a:r>
            <a:r>
              <a:rPr b="0" i="1" lang="en-IN" sz="1600" spc="-1" strike="noStrike">
                <a:solidFill>
                  <a:srgbClr val="000000"/>
                </a:solidFill>
                <a:latin typeface="Calibri"/>
              </a:rPr>
              <a:t>package</a:t>
            </a:r>
            <a:r>
              <a:rPr b="0" lang="en-IN" sz="1600" spc="-1" strike="noStrike">
                <a:solidFill>
                  <a:srgbClr val="000000"/>
                </a:solidFill>
                <a:latin typeface="Calibri"/>
              </a:rPr>
              <a:t>, so it'll contain the information about npm packages installed for the project.</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Read.md </a:t>
            </a:r>
            <a:r>
              <a:rPr b="0" lang="en-US" sz="1600" spc="-1" strike="noStrike">
                <a:solidFill>
                  <a:srgbClr val="000000"/>
                </a:solidFill>
                <a:latin typeface="Wingdings"/>
              </a:rPr>
              <a:t></a:t>
            </a:r>
            <a:r>
              <a:rPr b="0" lang="en-US" sz="1600" spc="-1" strike="noStrike">
                <a:solidFill>
                  <a:srgbClr val="000000"/>
                </a:solidFill>
                <a:latin typeface="Calibri"/>
              </a:rPr>
              <a:t> What commands can be given at the Angular CLI.</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Next 3 files for typescript compilation options.</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Tsconfig.app.json --&gt; </a:t>
            </a:r>
            <a:r>
              <a:rPr b="0" lang="en-IN" sz="1600" spc="-1" strike="noStrike">
                <a:solidFill>
                  <a:srgbClr val="000000"/>
                </a:solidFill>
                <a:latin typeface="Calibri"/>
              </a:rPr>
              <a:t>The Angular CLI generates a tsconfig.app.json file which is used to build an application.</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Tsconfig.json </a:t>
            </a:r>
            <a:r>
              <a:rPr b="0" lang="en-US" sz="1600" spc="-1" strike="noStrike">
                <a:solidFill>
                  <a:srgbClr val="000000"/>
                </a:solidFill>
                <a:latin typeface="Wingdings"/>
              </a:rPr>
              <a:t></a:t>
            </a:r>
            <a:r>
              <a:rPr b="0" lang="en-US" sz="1600" spc="-1" strike="noStrike">
                <a:solidFill>
                  <a:srgbClr val="000000"/>
                </a:solidFill>
                <a:latin typeface="Calibri"/>
              </a:rPr>
              <a:t> </a:t>
            </a:r>
            <a:r>
              <a:rPr b="0" lang="en-IN" sz="1600" spc="-1" strike="noStrike">
                <a:solidFill>
                  <a:srgbClr val="000000"/>
                </a:solidFill>
                <a:latin typeface="Calibri"/>
              </a:rPr>
              <a:t>TypeScript compiler configuration.</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Tsconfig.spec.json </a:t>
            </a:r>
            <a:r>
              <a:rPr b="0" lang="en-US" sz="1600" spc="-1" strike="noStrike">
                <a:solidFill>
                  <a:srgbClr val="000000"/>
                </a:solidFill>
                <a:latin typeface="Wingdings"/>
              </a:rPr>
              <a:t></a:t>
            </a:r>
            <a:r>
              <a:rPr b="0" lang="en-US" sz="1600" spc="-1" strike="noStrike">
                <a:solidFill>
                  <a:srgbClr val="000000"/>
                </a:solidFill>
                <a:latin typeface="Calibri"/>
              </a:rPr>
              <a:t> For testing purpose.</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Bootstrap Component.</a:t>
            </a:r>
            <a:endParaRPr b="0" lang="en-IN" sz="4400" spc="-1" strike="noStrike">
              <a:latin typeface="Arial"/>
            </a:endParaRPr>
          </a:p>
        </p:txBody>
      </p:sp>
      <p:sp>
        <p:nvSpPr>
          <p:cNvPr id="240"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A bootstrapped component is </a:t>
            </a:r>
            <a:r>
              <a:rPr b="1" lang="en-IN" sz="3200" spc="-1" strike="noStrike">
                <a:solidFill>
                  <a:srgbClr val="000000"/>
                </a:solidFill>
                <a:latin typeface="Calibri"/>
              </a:rPr>
              <a:t>an entry component that Angular loads into the DOM during</a:t>
            </a:r>
            <a:r>
              <a:rPr b="0" lang="en-IN" sz="3200" spc="-1" strike="noStrike">
                <a:solidFill>
                  <a:srgbClr val="000000"/>
                </a:solidFill>
                <a:latin typeface="Calibri"/>
              </a:rPr>
              <a:t> the bootstrap process (application launch). Other entry components are loaded dynamically by other means, such as with the router. Angular loads a root AppComponent dynamically because it's listed by type in @NgModule. bootstrap .</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To be done in Agular.</a:t>
            </a:r>
            <a:endParaRPr b="0" lang="en-IN" sz="4400" spc="-1" strike="noStrike">
              <a:latin typeface="Arial"/>
            </a:endParaRPr>
          </a:p>
        </p:txBody>
      </p:sp>
      <p:sp>
        <p:nvSpPr>
          <p:cNvPr id="242"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Assignments:</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Place a header in app.component.html and see the output.</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Add css style in styles.css for a header and check the output.</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After adding a child component, modify the individual CSS files for the styles of paragraph both in parent and child and see the difference.</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Creating a child component.</a:t>
            </a:r>
            <a:endParaRPr b="0" lang="en-IN" sz="4400" spc="-1" strike="noStrike">
              <a:latin typeface="Arial"/>
            </a:endParaRPr>
          </a:p>
        </p:txBody>
      </p:sp>
      <p:sp>
        <p:nvSpPr>
          <p:cNvPr id="244"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At the command prompt, give the command</a:t>
            </a:r>
            <a:endParaRPr b="0" lang="en-IN" sz="2000" spc="-1" strike="noStrike">
              <a:latin typeface="Arial"/>
            </a:endParaRPr>
          </a:p>
          <a:p>
            <a:pPr>
              <a:lnSpc>
                <a:spcPct val="100000"/>
              </a:lnSpc>
              <a:spcBef>
                <a:spcPts val="400"/>
              </a:spcBef>
              <a:buNone/>
              <a:tabLst>
                <a:tab algn="l" pos="0"/>
              </a:tabLst>
            </a:pPr>
            <a:r>
              <a:rPr b="0" lang="en-US" sz="2000" spc="-1" strike="noStrike">
                <a:solidFill>
                  <a:srgbClr val="000000"/>
                </a:solidFill>
                <a:latin typeface="Calibri"/>
              </a:rPr>
              <a:t>      </a:t>
            </a:r>
            <a:r>
              <a:rPr b="1" lang="en-US" sz="2000" spc="-1" strike="noStrike">
                <a:solidFill>
                  <a:srgbClr val="000000"/>
                </a:solidFill>
                <a:latin typeface="Calibri"/>
              </a:rPr>
              <a:t>ng generate component child  </a:t>
            </a:r>
            <a:r>
              <a:rPr b="0" lang="en-US" sz="2000" spc="-1" strike="noStrike">
                <a:solidFill>
                  <a:srgbClr val="000000"/>
                </a:solidFill>
                <a:latin typeface="Calibri"/>
              </a:rPr>
              <a:t>or</a:t>
            </a:r>
            <a:endParaRPr b="0" lang="en-IN" sz="2000" spc="-1" strike="noStrike">
              <a:latin typeface="Arial"/>
            </a:endParaRPr>
          </a:p>
          <a:p>
            <a:pPr>
              <a:lnSpc>
                <a:spcPct val="100000"/>
              </a:lnSpc>
              <a:spcBef>
                <a:spcPts val="400"/>
              </a:spcBef>
              <a:buNone/>
              <a:tabLst>
                <a:tab algn="l" pos="0"/>
              </a:tabLst>
            </a:pPr>
            <a:r>
              <a:rPr b="0" lang="en-US" sz="2000" spc="-1" strike="noStrike">
                <a:solidFill>
                  <a:srgbClr val="000000"/>
                </a:solidFill>
                <a:latin typeface="Calibri"/>
              </a:rPr>
              <a:t>      </a:t>
            </a:r>
            <a:r>
              <a:rPr b="1" lang="en-US" sz="2000" spc="-1" strike="noStrike">
                <a:solidFill>
                  <a:srgbClr val="000000"/>
                </a:solidFill>
                <a:latin typeface="Calibri"/>
              </a:rPr>
              <a:t>ng g c child </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r>
              <a:rPr b="0" lang="en-US" sz="2000" spc="-1" strike="noStrike">
                <a:solidFill>
                  <a:srgbClr val="000000"/>
                </a:solidFill>
                <a:latin typeface="Calibri"/>
              </a:rPr>
              <a:t>      </a:t>
            </a:r>
            <a:r>
              <a:rPr b="0" lang="en-US" sz="2000" spc="-1" strike="noStrike">
                <a:solidFill>
                  <a:srgbClr val="000000"/>
                </a:solidFill>
                <a:latin typeface="Calibri"/>
              </a:rPr>
              <a:t>Open the created files and check in the visual studio of the created files.</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Ng-content</a:t>
            </a:r>
            <a:endParaRPr b="0" lang="en-IN" sz="4400" spc="-1" strike="noStrike">
              <a:latin typeface="Arial"/>
            </a:endParaRPr>
          </a:p>
        </p:txBody>
      </p:sp>
      <p:sp>
        <p:nvSpPr>
          <p:cNvPr id="246"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Content projection is a pattern in which you insert, or </a:t>
            </a:r>
            <a:r>
              <a:rPr b="0" i="1" lang="en-IN" sz="3200" spc="-1" strike="noStrike">
                <a:solidFill>
                  <a:srgbClr val="000000"/>
                </a:solidFill>
                <a:latin typeface="Calibri"/>
              </a:rPr>
              <a:t>project</a:t>
            </a:r>
            <a:r>
              <a:rPr b="0" lang="en-IN" sz="3200" spc="-1" strike="noStrike">
                <a:solidFill>
                  <a:srgbClr val="000000"/>
                </a:solidFill>
                <a:latin typeface="Calibri"/>
              </a:rPr>
              <a:t>, the content you want to use inside another component. </a:t>
            </a:r>
            <a:endParaRPr b="0" lang="en-IN" sz="3200" spc="-1" strike="noStrike">
              <a:latin typeface="Arial"/>
            </a:endParaRPr>
          </a:p>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In App.component.ts</a:t>
            </a: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tabLst>
                <a:tab algn="l" pos="0"/>
              </a:tabLst>
            </a:pPr>
            <a:endParaRPr b="0" lang="en-IN" sz="3200" spc="-1" strike="noStrike">
              <a:latin typeface="Arial"/>
            </a:endParaRPr>
          </a:p>
        </p:txBody>
      </p:sp>
      <p:pic>
        <p:nvPicPr>
          <p:cNvPr id="247" name="Picture 3" descr=""/>
          <p:cNvPicPr/>
          <p:nvPr/>
        </p:nvPicPr>
        <p:blipFill>
          <a:blip r:embed="rId1"/>
          <a:stretch/>
        </p:blipFill>
        <p:spPr>
          <a:xfrm>
            <a:off x="130320" y="4076640"/>
            <a:ext cx="8835480" cy="258732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p:nvPr>
        </p:nvSpPr>
        <p:spPr>
          <a:xfrm>
            <a:off x="457200" y="0"/>
            <a:ext cx="8226000" cy="61225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In App.component.html</a:t>
            </a: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In child.component.ts</a:t>
            </a: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p:txBody>
      </p:sp>
      <p:pic>
        <p:nvPicPr>
          <p:cNvPr id="249" name="Picture 2" descr=""/>
          <p:cNvPicPr/>
          <p:nvPr/>
        </p:nvPicPr>
        <p:blipFill>
          <a:blip r:embed="rId1"/>
          <a:stretch/>
        </p:blipFill>
        <p:spPr>
          <a:xfrm>
            <a:off x="38160" y="692280"/>
            <a:ext cx="9102240" cy="1285560"/>
          </a:xfrm>
          <a:prstGeom prst="rect">
            <a:avLst/>
          </a:prstGeom>
          <a:ln w="0">
            <a:noFill/>
          </a:ln>
        </p:spPr>
      </p:pic>
      <p:pic>
        <p:nvPicPr>
          <p:cNvPr id="250" name="Picture 3" descr=""/>
          <p:cNvPicPr/>
          <p:nvPr/>
        </p:nvPicPr>
        <p:blipFill>
          <a:blip r:embed="rId2"/>
          <a:stretch/>
        </p:blipFill>
        <p:spPr>
          <a:xfrm>
            <a:off x="468360" y="2997360"/>
            <a:ext cx="5432040" cy="361584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Output is: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1. First try with a simple string of ng-content.</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2. Next, based on a tag.</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3. Next, Display a variable content of app.component.ts, may be a string.</a:t>
            </a:r>
            <a:endParaRPr b="0" lang="en-IN" sz="2000" spc="-1" strike="noStrike">
              <a:latin typeface="Arial"/>
            </a:endParaRPr>
          </a:p>
          <a:p>
            <a:pPr>
              <a:lnSpc>
                <a:spcPct val="100000"/>
              </a:lnSpc>
              <a:spcBef>
                <a:spcPts val="400"/>
              </a:spcBef>
              <a:buNone/>
              <a:tabLst>
                <a:tab algn="l" pos="0"/>
              </a:tabLst>
            </a:pPr>
            <a:r>
              <a:rPr b="0" lang="en-US" sz="2000" spc="-1" strike="noStrike">
                <a:solidFill>
                  <a:srgbClr val="000000"/>
                </a:solidFill>
                <a:latin typeface="Calibri"/>
              </a:rPr>
              <a:t>      </a:t>
            </a:r>
            <a:r>
              <a:rPr b="0" lang="en-US" sz="2000" spc="-1" strike="noStrike">
                <a:solidFill>
                  <a:srgbClr val="000000"/>
                </a:solidFill>
                <a:latin typeface="Calibri"/>
              </a:rPr>
              <a:t>4. Next, create an object with 2 fieds and display.</a:t>
            </a:r>
            <a:endParaRPr b="0" lang="en-IN" sz="2000" spc="-1" strike="noStrike">
              <a:latin typeface="Arial"/>
            </a:endParaRPr>
          </a:p>
          <a:p>
            <a:pPr>
              <a:lnSpc>
                <a:spcPct val="100000"/>
              </a:lnSpc>
              <a:spcBef>
                <a:spcPts val="400"/>
              </a:spcBef>
              <a:buNone/>
              <a:tabLst>
                <a:tab algn="l" pos="0"/>
              </a:tabLst>
            </a:pPr>
            <a:r>
              <a:rPr b="0" lang="en-US" sz="2000" spc="-1" strike="noStrike">
                <a:solidFill>
                  <a:srgbClr val="000000"/>
                </a:solidFill>
                <a:latin typeface="Calibri"/>
              </a:rPr>
              <a:t>      </a:t>
            </a:r>
            <a:r>
              <a:rPr b="0" lang="en-US" sz="2000" spc="-1" strike="noStrike">
                <a:solidFill>
                  <a:srgbClr val="000000"/>
                </a:solidFill>
                <a:latin typeface="Calibri"/>
              </a:rPr>
              <a:t>5. Extend it to more fields and display the same.</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r>
              <a:rPr b="0" lang="en-US" sz="2000" spc="-1" strike="noStrike">
                <a:solidFill>
                  <a:srgbClr val="000000"/>
                </a:solidFill>
                <a:latin typeface="Calibri"/>
              </a:rPr>
              <a:t>Assignment : Insert an employee record with the fields, id, name, dept and designation.</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p:txBody>
      </p:sp>
      <p:pic>
        <p:nvPicPr>
          <p:cNvPr id="252" name="Picture 2" descr=""/>
          <p:cNvPicPr/>
          <p:nvPr/>
        </p:nvPicPr>
        <p:blipFill>
          <a:blip r:embed="rId1"/>
          <a:stretch/>
        </p:blipFill>
        <p:spPr>
          <a:xfrm>
            <a:off x="468360" y="692280"/>
            <a:ext cx="4424040" cy="24746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What is Angular</a:t>
            </a:r>
            <a:endParaRPr b="0" lang="en-IN" sz="4400" spc="-1" strike="noStrike">
              <a:latin typeface="Arial"/>
            </a:endParaRPr>
          </a:p>
        </p:txBody>
      </p:sp>
      <p:sp>
        <p:nvSpPr>
          <p:cNvPr id="134"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rmAutofit fontScale="87000"/>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Angular is a development platform, built on </a:t>
            </a:r>
            <a:r>
              <a:rPr b="0" lang="en-IN" sz="3200" spc="-1" strike="noStrike" u="sng">
                <a:solidFill>
                  <a:srgbClr val="0000ff"/>
                </a:solidFill>
                <a:uFillTx/>
                <a:latin typeface="Calibri"/>
                <a:hlinkClick r:id="rId1"/>
              </a:rPr>
              <a:t>TypeScript</a:t>
            </a:r>
            <a:r>
              <a:rPr b="0" lang="en-IN" sz="3200" spc="-1" strike="noStrike">
                <a:solidFill>
                  <a:srgbClr val="000000"/>
                </a:solidFill>
                <a:latin typeface="Calibri"/>
              </a:rPr>
              <a:t>. As a platform, Angular includes:</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A component-based framework for building scalable web applications</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A collection of well-integrated libraries that cover a wide variety of features, including routing, forms management, client-server communication, and more</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A suite of developer tools to help you develop, build, test, and update your code</a:t>
            </a:r>
            <a:endParaRPr b="0" lang="en-IN" sz="3200" spc="-1" strike="noStrike">
              <a:latin typeface="Arial"/>
            </a:endParaRPr>
          </a:p>
          <a:p>
            <a:pPr>
              <a:lnSpc>
                <a:spcPct val="100000"/>
              </a:lnSpc>
              <a:spcBef>
                <a:spcPts val="641"/>
              </a:spcBef>
              <a:buNone/>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Ng-container</a:t>
            </a:r>
            <a:endParaRPr b="0" lang="en-IN" sz="4400" spc="-1" strike="noStrike">
              <a:latin typeface="Arial"/>
            </a:endParaRPr>
          </a:p>
        </p:txBody>
      </p:sp>
      <p:sp>
        <p:nvSpPr>
          <p:cNvPr id="254"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a:lnSpc>
                <a:spcPct val="100000"/>
              </a:lnSpc>
              <a:spcBef>
                <a:spcPts val="641"/>
              </a:spcBef>
              <a:buNone/>
            </a:pPr>
            <a:r>
              <a:rPr b="1" lang="en-US" sz="3200" spc="-1" strike="noStrike">
                <a:solidFill>
                  <a:srgbClr val="000000"/>
                </a:solidFill>
                <a:latin typeface="Calibri"/>
              </a:rPr>
              <a:t>ng-container</a:t>
            </a:r>
            <a:r>
              <a:rPr b="0" lang="en-US" sz="3200" spc="-1" strike="noStrike">
                <a:solidFill>
                  <a:srgbClr val="000000"/>
                </a:solidFill>
                <a:latin typeface="Calibri"/>
              </a:rPr>
              <a:t> allows us to create a division or section in a template without introducing a new HTML element. The ng-container does not render in the DOM, but content inside it is rendered. ng-container is not a directive, component, class, or interface, but just a syntax element.</a:t>
            </a: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tabLst>
                <a:tab algn="l" pos="0"/>
              </a:tabLst>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nSpc>
                <a:spcPct val="100000"/>
              </a:lnSpc>
              <a:spcBef>
                <a:spcPts val="641"/>
              </a:spcBef>
              <a:buNone/>
            </a:pPr>
            <a:r>
              <a:rPr b="1" lang="en-US" sz="3200" spc="-1" strike="noStrike">
                <a:solidFill>
                  <a:srgbClr val="000000"/>
                </a:solidFill>
                <a:latin typeface="Calibri"/>
              </a:rPr>
              <a:t>ngTemplateOutlet</a:t>
            </a:r>
            <a:endParaRPr b="0" lang="en-IN" sz="3200" spc="-1" strike="noStrike">
              <a:latin typeface="Arial"/>
            </a:endParaRPr>
          </a:p>
        </p:txBody>
      </p:sp>
      <p:sp>
        <p:nvSpPr>
          <p:cNvPr id="256"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a:lnSpc>
                <a:spcPct val="100000"/>
              </a:lnSpc>
              <a:spcBef>
                <a:spcPts val="641"/>
              </a:spcBef>
              <a:buNone/>
            </a:pPr>
            <a:r>
              <a:rPr b="0" lang="en-US" sz="3200" spc="-1" strike="noStrike">
                <a:solidFill>
                  <a:srgbClr val="000000"/>
                </a:solidFill>
                <a:latin typeface="Calibri"/>
              </a:rPr>
              <a:t>ngTemplateOutlet is a structural directive. We use it to insert a template (created by ngTemplate) in various sections of our DOM. For example, you can define a few templates to display an item and use them display at several places in the View and also swap that template as per the user’s choice.</a:t>
            </a: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tabLst>
                <a:tab algn="l" pos="0"/>
              </a:tabLst>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360000" y="-360000"/>
            <a:ext cx="8226000" cy="1139400"/>
          </a:xfrm>
          <a:prstGeom prst="rect">
            <a:avLst/>
          </a:prstGeom>
          <a:noFill/>
          <a:ln w="0">
            <a:noFill/>
          </a:ln>
        </p:spPr>
        <p:txBody>
          <a:bodyPr numCol="1" spcCol="0" lIns="90000" rIns="90000" tIns="45000" bIns="45000" anchor="ctr">
            <a:noAutofit/>
          </a:bodyPr>
          <a:p>
            <a:pPr>
              <a:lnSpc>
                <a:spcPct val="100000"/>
              </a:lnSpc>
              <a:spcBef>
                <a:spcPts val="641"/>
              </a:spcBef>
              <a:buNone/>
            </a:pPr>
            <a:r>
              <a:rPr b="1" lang="en-US" sz="3200" spc="-1" strike="noStrike">
                <a:solidFill>
                  <a:srgbClr val="000000"/>
                </a:solidFill>
                <a:latin typeface="Calibri"/>
              </a:rPr>
              <a:t>ngTemplateOutlet</a:t>
            </a:r>
            <a:endParaRPr b="0" lang="en-IN" sz="3200" spc="-1" strike="noStrike">
              <a:latin typeface="Arial"/>
            </a:endParaRPr>
          </a:p>
        </p:txBody>
      </p:sp>
      <p:sp>
        <p:nvSpPr>
          <p:cNvPr id="258" name="PlaceHolder 2"/>
          <p:cNvSpPr>
            <a:spLocks noGrp="1"/>
          </p:cNvSpPr>
          <p:nvPr>
            <p:ph/>
          </p:nvPr>
        </p:nvSpPr>
        <p:spPr>
          <a:xfrm>
            <a:off x="360000" y="515880"/>
            <a:ext cx="8226000" cy="5962320"/>
          </a:xfrm>
          <a:prstGeom prst="rect">
            <a:avLst/>
          </a:prstGeom>
          <a:noFill/>
          <a:ln w="0">
            <a:noFill/>
          </a:ln>
        </p:spPr>
        <p:txBody>
          <a:bodyPr numCol="1" spcCol="0" lIns="90000" rIns="90000" tIns="45000" bIns="45000" anchor="t">
            <a:noAutofit/>
          </a:bodyPr>
          <a:p>
            <a:pPr>
              <a:lnSpc>
                <a:spcPct val="100000"/>
              </a:lnSpc>
              <a:spcBef>
                <a:spcPts val="641"/>
              </a:spcBef>
              <a:buNone/>
            </a:pPr>
            <a:r>
              <a:rPr b="0" lang="en-US" sz="3200" spc="-1" strike="noStrike">
                <a:solidFill>
                  <a:srgbClr val="000000"/>
                </a:solidFill>
                <a:latin typeface="Calibri"/>
              </a:rPr>
              <a:t>Using ngTemplateoutlet a messageTemplate is defined and its value is passed to a variable named value.   Using ng-template, a variable value is defined with the template messageTemplate and data received is also displayed.</a:t>
            </a: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tabLst>
                <a:tab algn="l" pos="0"/>
              </a:tabLst>
            </a:pPr>
            <a:endParaRPr b="0" lang="en-IN" sz="3200" spc="-1" strike="noStrike">
              <a:latin typeface="Arial"/>
            </a:endParaRPr>
          </a:p>
        </p:txBody>
      </p:sp>
      <p:pic>
        <p:nvPicPr>
          <p:cNvPr id="259" name="" descr=""/>
          <p:cNvPicPr/>
          <p:nvPr/>
        </p:nvPicPr>
        <p:blipFill>
          <a:blip r:embed="rId1"/>
          <a:stretch/>
        </p:blipFill>
        <p:spPr>
          <a:xfrm>
            <a:off x="360000" y="3971520"/>
            <a:ext cx="8685360" cy="214668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@ViewChild</a:t>
            </a:r>
            <a:endParaRPr b="0" lang="en-IN" sz="4400" spc="-1" strike="noStrike">
              <a:latin typeface="Arial"/>
            </a:endParaRPr>
          </a:p>
        </p:txBody>
      </p:sp>
      <p:sp>
        <p:nvSpPr>
          <p:cNvPr id="261"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The ViewChild decorator is used to Query and get the reference of the DOM element in the Component.</a:t>
            </a:r>
            <a:endParaRPr b="0" lang="en-IN" sz="3200" spc="-1" strike="noStrike">
              <a:latin typeface="Arial"/>
            </a:endParaRPr>
          </a:p>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One of the use cases of ViewChild is to get the reference of the Child Component in the Parent Component and manipulate its properties. This is one of the ways by which the Parent can communicate with the child components.</a:t>
            </a:r>
            <a:endParaRPr b="0" lang="en-IN" sz="3200" spc="-1" strike="noStrike">
              <a:latin typeface="Arial"/>
            </a:endParaRPr>
          </a:p>
        </p:txBody>
      </p:sp>
      <p:sp>
        <p:nvSpPr>
          <p:cNvPr id="262" name="Rectangle 2"/>
          <p:cNvSpPr/>
          <p:nvPr/>
        </p:nvSpPr>
        <p:spPr>
          <a:xfrm>
            <a:off x="0" y="-138240"/>
            <a:ext cx="360" cy="272520"/>
          </a:xfrm>
          <a:prstGeom prst="rect">
            <a:avLst/>
          </a:prstGeom>
          <a:solidFill>
            <a:srgbClr val="ffffff"/>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p:nvPr>
        </p:nvSpPr>
        <p:spPr>
          <a:xfrm>
            <a:off x="457200" y="189000"/>
            <a:ext cx="8226000" cy="654948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In ChildComponent.ts</a:t>
            </a: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In Child Component.html</a:t>
            </a:r>
            <a:endParaRPr b="0" lang="en-IN" sz="3200" spc="-1" strike="noStrike">
              <a:latin typeface="Arial"/>
            </a:endParaRPr>
          </a:p>
          <a:p>
            <a:pPr>
              <a:lnSpc>
                <a:spcPct val="100000"/>
              </a:lnSpc>
              <a:spcBef>
                <a:spcPts val="641"/>
              </a:spcBef>
              <a:buNone/>
            </a:pP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In App.component.ts : </a:t>
            </a:r>
            <a:endParaRPr b="0" lang="en-IN" sz="3200" spc="-1" strike="noStrike">
              <a:latin typeface="Arial"/>
            </a:endParaRPr>
          </a:p>
          <a:p>
            <a:pPr>
              <a:lnSpc>
                <a:spcPct val="100000"/>
              </a:lnSpc>
              <a:spcBef>
                <a:spcPts val="641"/>
              </a:spcBef>
              <a:buNone/>
              <a:tabLst>
                <a:tab algn="l" pos="0"/>
              </a:tabLst>
            </a:pPr>
            <a:endParaRPr b="0" lang="en-IN" sz="3200" spc="-1" strike="noStrike">
              <a:latin typeface="Arial"/>
            </a:endParaRPr>
          </a:p>
        </p:txBody>
      </p:sp>
      <p:pic>
        <p:nvPicPr>
          <p:cNvPr id="264" name="Picture 4" descr=""/>
          <p:cNvPicPr/>
          <p:nvPr/>
        </p:nvPicPr>
        <p:blipFill>
          <a:blip r:embed="rId1"/>
          <a:stretch/>
        </p:blipFill>
        <p:spPr>
          <a:xfrm>
            <a:off x="1403280" y="907920"/>
            <a:ext cx="1977480" cy="2031480"/>
          </a:xfrm>
          <a:prstGeom prst="rect">
            <a:avLst/>
          </a:prstGeom>
          <a:ln w="0">
            <a:noFill/>
          </a:ln>
        </p:spPr>
      </p:pic>
      <p:pic>
        <p:nvPicPr>
          <p:cNvPr id="265" name="Picture 6" descr=""/>
          <p:cNvPicPr/>
          <p:nvPr/>
        </p:nvPicPr>
        <p:blipFill>
          <a:blip r:embed="rId2"/>
          <a:stretch/>
        </p:blipFill>
        <p:spPr>
          <a:xfrm>
            <a:off x="1414440" y="3583080"/>
            <a:ext cx="2382480" cy="659880"/>
          </a:xfrm>
          <a:prstGeom prst="rect">
            <a:avLst/>
          </a:prstGeom>
          <a:ln w="0">
            <a:noFill/>
          </a:ln>
        </p:spPr>
      </p:pic>
      <p:pic>
        <p:nvPicPr>
          <p:cNvPr id="266" name="Picture 8" descr=""/>
          <p:cNvPicPr/>
          <p:nvPr/>
        </p:nvPicPr>
        <p:blipFill>
          <a:blip r:embed="rId3"/>
          <a:stretch/>
        </p:blipFill>
        <p:spPr>
          <a:xfrm>
            <a:off x="1414440" y="4800600"/>
            <a:ext cx="3471480" cy="196164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p:nvPr>
        </p:nvSpPr>
        <p:spPr>
          <a:xfrm>
            <a:off x="457200" y="189000"/>
            <a:ext cx="8226000" cy="654948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In App.component.html:</a:t>
            </a: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tabLst>
                <a:tab algn="l" pos="0"/>
              </a:tabLst>
            </a:pPr>
            <a:endParaRPr b="0" lang="en-IN" sz="3200" spc="-1" strike="noStrike">
              <a:latin typeface="Arial"/>
            </a:endParaRPr>
          </a:p>
        </p:txBody>
      </p:sp>
      <p:pic>
        <p:nvPicPr>
          <p:cNvPr id="268" name="Picture 3" descr=""/>
          <p:cNvPicPr/>
          <p:nvPr/>
        </p:nvPicPr>
        <p:blipFill>
          <a:blip r:embed="rId1"/>
          <a:stretch/>
        </p:blipFill>
        <p:spPr>
          <a:xfrm>
            <a:off x="826920" y="1052640"/>
            <a:ext cx="5735160" cy="796680"/>
          </a:xfrm>
          <a:prstGeom prst="rect">
            <a:avLst/>
          </a:prstGeom>
          <a:ln w="0">
            <a:noFill/>
          </a:ln>
        </p:spPr>
      </p:pic>
      <p:pic>
        <p:nvPicPr>
          <p:cNvPr id="269" name="Picture 7" descr=""/>
          <p:cNvPicPr/>
          <p:nvPr/>
        </p:nvPicPr>
        <p:blipFill>
          <a:blip r:embed="rId2"/>
          <a:stretch/>
        </p:blipFill>
        <p:spPr>
          <a:xfrm>
            <a:off x="820800" y="2716200"/>
            <a:ext cx="5384520" cy="123948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Data binding and interpolation</a:t>
            </a:r>
            <a:endParaRPr b="0" lang="en-IN" sz="4400" spc="-1" strike="noStrike">
              <a:latin typeface="Arial"/>
            </a:endParaRPr>
          </a:p>
        </p:txBody>
      </p:sp>
      <p:sp>
        <p:nvSpPr>
          <p:cNvPr id="271"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Interpolation</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Interpolation is a technique that allows the user to bind a value to a UI element.</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Interpolation binds the data one-way. This means that when value of the field bound using interpolation changes, it is updated in the page as well. It cannot change the </a:t>
            </a:r>
            <a:r>
              <a:rPr b="0" i="1" lang="en-IN" sz="2000" spc="-1" strike="noStrike">
                <a:solidFill>
                  <a:srgbClr val="000000"/>
                </a:solidFill>
                <a:latin typeface="Calibri"/>
              </a:rPr>
              <a:t>value</a:t>
            </a:r>
            <a:r>
              <a:rPr b="0" lang="en-IN" sz="2000" spc="-1" strike="noStrike">
                <a:solidFill>
                  <a:srgbClr val="000000"/>
                </a:solidFill>
                <a:latin typeface="Calibri"/>
              </a:rPr>
              <a:t> of the field. </a:t>
            </a: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Define a variable in app.component.ts and display the content of this variable in the app.component.html file as {{variable}}</a:t>
            </a:r>
            <a:endParaRPr b="0" lang="en-IN" sz="2000" spc="-1" strike="noStrike">
              <a:latin typeface="Arial"/>
            </a:endParaRPr>
          </a:p>
          <a:p>
            <a:pPr>
              <a:lnSpc>
                <a:spcPct val="100000"/>
              </a:lnSpc>
              <a:spcBef>
                <a:spcPts val="400"/>
              </a:spcBef>
              <a:buNone/>
              <a:tabLst>
                <a:tab algn="l" pos="0"/>
              </a:tabLst>
            </a:pPr>
            <a:r>
              <a:rPr b="0" lang="en-IN" sz="2000" spc="-1" strike="noStrike">
                <a:solidFill>
                  <a:srgbClr val="000000"/>
                </a:solidFill>
                <a:latin typeface="Calibri"/>
              </a:rPr>
              <a:t>      </a:t>
            </a:r>
            <a:r>
              <a:rPr b="0" lang="en-IN" sz="2000" spc="-1" strike="noStrike">
                <a:solidFill>
                  <a:srgbClr val="000000"/>
                </a:solidFill>
                <a:latin typeface="Calibri"/>
              </a:rPr>
              <a:t>To be demostrated: </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First, show the number.</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Then, a string value.</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Then an object.  studentObj = {“id”:102, “name”:”Charan”};</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 </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Property Binding.</a:t>
            </a:r>
            <a:endParaRPr b="0" lang="en-IN" sz="4400" spc="-1" strike="noStrike">
              <a:latin typeface="Arial"/>
            </a:endParaRPr>
          </a:p>
        </p:txBody>
      </p:sp>
      <p:sp>
        <p:nvSpPr>
          <p:cNvPr id="273"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Property binding in Angular helps you set values for properties of HTML elements or directives. Use property binding to do things such as toggle button functionality, set paths programmatically, and share values between components.</a:t>
            </a:r>
            <a:endParaRPr b="0" lang="en-IN" sz="1600" spc="-1" strike="noStrike">
              <a:latin typeface="Arial"/>
            </a:endParaRPr>
          </a:p>
          <a:p>
            <a:pPr>
              <a:lnSpc>
                <a:spcPct val="100000"/>
              </a:lnSpc>
              <a:spcBef>
                <a:spcPts val="320"/>
              </a:spcBef>
              <a:buNone/>
            </a:pP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Define a variable in app.component.ts which defines the path of the image as:</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Substitue the value of img src with imgURL in the app.component.html as in:</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Here the Attributes of HTML will be placed in square brackets and variable of ts file is in double quotes.</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p:txBody>
      </p:sp>
      <p:pic>
        <p:nvPicPr>
          <p:cNvPr id="274" name="Picture 2" descr=""/>
          <p:cNvPicPr/>
          <p:nvPr/>
        </p:nvPicPr>
        <p:blipFill>
          <a:blip r:embed="rId1"/>
          <a:stretch/>
        </p:blipFill>
        <p:spPr>
          <a:xfrm>
            <a:off x="1371600" y="3243240"/>
            <a:ext cx="6397200" cy="367920"/>
          </a:xfrm>
          <a:prstGeom prst="rect">
            <a:avLst/>
          </a:prstGeom>
          <a:ln w="0">
            <a:noFill/>
          </a:ln>
        </p:spPr>
      </p:pic>
      <p:pic>
        <p:nvPicPr>
          <p:cNvPr id="275" name="Picture 3" descr=""/>
          <p:cNvPicPr/>
          <p:nvPr/>
        </p:nvPicPr>
        <p:blipFill>
          <a:blip r:embed="rId2"/>
          <a:stretch/>
        </p:blipFill>
        <p:spPr>
          <a:xfrm>
            <a:off x="1371600" y="4221000"/>
            <a:ext cx="2930040" cy="74880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Property binding – Toggling buttons.</a:t>
            </a:r>
            <a:endParaRPr b="0" lang="en-IN" sz="4400" spc="-1" strike="noStrike">
              <a:latin typeface="Arial"/>
            </a:endParaRPr>
          </a:p>
        </p:txBody>
      </p:sp>
      <p:sp>
        <p:nvSpPr>
          <p:cNvPr id="277"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Define a property in app.component.ts to disable a button and also functions to enable and disable buttons based on property.</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Display 3 buttons.  (a) Button itself (b) To enable a button (c) To Disable a button. On click of enable and disable button, call function correspondingly.</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278" name="Picture 2" descr=""/>
          <p:cNvPicPr/>
          <p:nvPr/>
        </p:nvPicPr>
        <p:blipFill>
          <a:blip r:embed="rId1"/>
          <a:stretch/>
        </p:blipFill>
        <p:spPr>
          <a:xfrm>
            <a:off x="900000" y="2338560"/>
            <a:ext cx="3955680" cy="2138040"/>
          </a:xfrm>
          <a:prstGeom prst="rect">
            <a:avLst/>
          </a:prstGeom>
          <a:ln w="0">
            <a:noFill/>
          </a:ln>
        </p:spPr>
      </p:pic>
      <p:pic>
        <p:nvPicPr>
          <p:cNvPr id="279" name="Picture 3" descr=""/>
          <p:cNvPicPr/>
          <p:nvPr/>
        </p:nvPicPr>
        <p:blipFill>
          <a:blip r:embed="rId2"/>
          <a:stretch/>
        </p:blipFill>
        <p:spPr>
          <a:xfrm>
            <a:off x="684360" y="5486400"/>
            <a:ext cx="7473600" cy="136800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Template Reference</a:t>
            </a:r>
            <a:endParaRPr b="0" lang="en-IN" sz="4400" spc="-1" strike="noStrike">
              <a:latin typeface="Arial"/>
            </a:endParaRPr>
          </a:p>
        </p:txBody>
      </p:sp>
      <p:sp>
        <p:nvSpPr>
          <p:cNvPr id="281"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Template variables help you use data from one part of a template in another part of the template. Use template variables to perform tasks such as respond to user input or finely tune your application's forms.</a:t>
            </a:r>
            <a:endParaRPr b="0" lang="en-IN" sz="1600" spc="-1" strike="noStrike">
              <a:latin typeface="Arial"/>
            </a:endParaRPr>
          </a:p>
          <a:p>
            <a:pPr>
              <a:lnSpc>
                <a:spcPct val="100000"/>
              </a:lnSpc>
              <a:spcBef>
                <a:spcPts val="320"/>
              </a:spcBef>
              <a:buNone/>
            </a:pP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Define a templat variable in app.component.html and use it in a button.  On click of a button, perform the required operation.</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In app.component.ts, write a function and perform the required operation.</a:t>
            </a:r>
            <a:endParaRPr b="0" lang="en-IN" sz="1600" spc="-1" strike="noStrike">
              <a:latin typeface="Arial"/>
            </a:endParaRPr>
          </a:p>
          <a:p>
            <a:pPr>
              <a:lnSpc>
                <a:spcPct val="100000"/>
              </a:lnSpc>
              <a:spcBef>
                <a:spcPts val="320"/>
              </a:spcBef>
              <a:buNone/>
            </a:pPr>
            <a:endParaRPr b="0" lang="en-IN" sz="1600" spc="-1" strike="noStrike">
              <a:latin typeface="Arial"/>
            </a:endParaRPr>
          </a:p>
        </p:txBody>
      </p:sp>
      <p:pic>
        <p:nvPicPr>
          <p:cNvPr id="282" name="Picture 2" descr=""/>
          <p:cNvPicPr/>
          <p:nvPr/>
        </p:nvPicPr>
        <p:blipFill>
          <a:blip r:embed="rId1"/>
          <a:stretch/>
        </p:blipFill>
        <p:spPr>
          <a:xfrm>
            <a:off x="0" y="3357720"/>
            <a:ext cx="8902440" cy="1206000"/>
          </a:xfrm>
          <a:prstGeom prst="rect">
            <a:avLst/>
          </a:prstGeom>
          <a:ln w="0">
            <a:noFill/>
          </a:ln>
        </p:spPr>
      </p:pic>
      <p:pic>
        <p:nvPicPr>
          <p:cNvPr id="283" name="Picture 3" descr=""/>
          <p:cNvPicPr/>
          <p:nvPr/>
        </p:nvPicPr>
        <p:blipFill>
          <a:blip r:embed="rId2"/>
          <a:stretch/>
        </p:blipFill>
        <p:spPr>
          <a:xfrm>
            <a:off x="611280" y="5229360"/>
            <a:ext cx="7114680" cy="8092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Why Angular</a:t>
            </a:r>
            <a:endParaRPr b="0" lang="en-IN" sz="4400" spc="-1" strike="noStrike">
              <a:latin typeface="Arial"/>
            </a:endParaRPr>
          </a:p>
        </p:txBody>
      </p:sp>
      <p:sp>
        <p:nvSpPr>
          <p:cNvPr id="136"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rmAutofit fontScale="77000"/>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One of the biggest advantage of Angular is that it is supported by Google.</a:t>
            </a:r>
            <a:endParaRPr b="0" lang="en-IN" sz="3200" spc="-1" strike="noStrike">
              <a:latin typeface="Arial"/>
            </a:endParaRPr>
          </a:p>
          <a:p>
            <a:pPr marL="343080" indent="-343080">
              <a:lnSpc>
                <a:spcPct val="100000"/>
              </a:lnSpc>
              <a:spcBef>
                <a:spcPts val="641"/>
              </a:spcBef>
              <a:buClr>
                <a:srgbClr val="000000"/>
              </a:buClr>
              <a:buFont typeface="Arial"/>
              <a:buChar char="•"/>
            </a:pPr>
            <a:r>
              <a:rPr b="1" lang="en-US" sz="3200" spc="-1" strike="noStrike">
                <a:solidFill>
                  <a:srgbClr val="000000"/>
                </a:solidFill>
                <a:latin typeface="Calibri"/>
              </a:rPr>
              <a:t>Supports typescript </a:t>
            </a:r>
            <a:r>
              <a:rPr b="0" lang="en-US" sz="3200" spc="-1" strike="noStrike">
                <a:solidFill>
                  <a:srgbClr val="000000"/>
                </a:solidFill>
                <a:latin typeface="Calibri"/>
              </a:rPr>
              <a:t>: </a:t>
            </a:r>
            <a:r>
              <a:rPr b="0" lang="en-IN" sz="3200" spc="-1" strike="noStrike">
                <a:solidFill>
                  <a:srgbClr val="000000"/>
                </a:solidFill>
                <a:latin typeface="Calibri"/>
              </a:rPr>
              <a:t>Angular applications are built using TypeScript language, a superscript for JavaScript, which ensures higher security as it supports types (primitives, interfaces, etc.). It helps catch and eliminate errors early when writing the code or performing maintenance tasks.</a:t>
            </a:r>
            <a:endParaRPr b="0" lang="en-IN" sz="3200" spc="-1" strike="noStrike">
              <a:latin typeface="Arial"/>
            </a:endParaRPr>
          </a:p>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Uses HTML for UI : </a:t>
            </a:r>
            <a:r>
              <a:rPr b="0" lang="en-IN" sz="3200" spc="-1" strike="noStrike">
                <a:solidFill>
                  <a:srgbClr val="000000"/>
                </a:solidFill>
                <a:latin typeface="Calibri"/>
              </a:rPr>
              <a:t>Angular uses HTML to define the UI of the application. </a:t>
            </a:r>
            <a:endParaRPr b="0" lang="en-IN" sz="3200" spc="-1" strike="noStrike">
              <a:latin typeface="Arial"/>
            </a:endParaRPr>
          </a:p>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Angular can be easily tested.</a:t>
            </a:r>
            <a:endParaRPr b="0" lang="en-IN" sz="3200" spc="-1" strike="noStrike">
              <a:latin typeface="Arial"/>
            </a:endParaRPr>
          </a:p>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It has MVC pattern.</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IN" sz="4400" spc="-1" strike="noStrike">
                <a:solidFill>
                  <a:srgbClr val="000000"/>
                </a:solidFill>
                <a:latin typeface="Calibri"/>
              </a:rPr>
              <a:t>Event binding</a:t>
            </a:r>
            <a:endParaRPr b="0" lang="en-IN" sz="4400" spc="-1" strike="noStrike">
              <a:latin typeface="Arial"/>
            </a:endParaRPr>
          </a:p>
        </p:txBody>
      </p:sp>
      <p:sp>
        <p:nvSpPr>
          <p:cNvPr id="285"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Event binding lets you listen for and respond to user actions such as keystrokes, mouse movements, clicks, and touches.</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Two way data binding.</a:t>
            </a:r>
            <a:endParaRPr b="0" lang="en-IN" sz="4400" spc="-1" strike="noStrike">
              <a:latin typeface="Arial"/>
            </a:endParaRPr>
          </a:p>
        </p:txBody>
      </p:sp>
      <p:sp>
        <p:nvSpPr>
          <p:cNvPr id="287"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IN" sz="2400" spc="-1" strike="noStrike">
                <a:solidFill>
                  <a:srgbClr val="000000"/>
                </a:solidFill>
                <a:latin typeface="Calibri"/>
              </a:rPr>
              <a:t>In two-way databinding, automatic synchronization of data happens between the Model and the View. </a:t>
            </a:r>
            <a:endParaRPr b="0" lang="en-IN" sz="2400" spc="-1" strike="noStrike">
              <a:latin typeface="Arial"/>
            </a:endParaRPr>
          </a:p>
          <a:p>
            <a:pPr>
              <a:lnSpc>
                <a:spcPct val="100000"/>
              </a:lnSpc>
              <a:spcBef>
                <a:spcPts val="479"/>
              </a:spcBef>
              <a:buNone/>
            </a:pPr>
            <a:endParaRPr b="0" lang="en-IN" sz="2400" spc="-1" strike="noStrike">
              <a:latin typeface="Arial"/>
            </a:endParaRPr>
          </a:p>
          <a:p>
            <a:pPr>
              <a:lnSpc>
                <a:spcPct val="100000"/>
              </a:lnSpc>
              <a:spcBef>
                <a:spcPts val="479"/>
              </a:spcBef>
              <a:buNone/>
            </a:pPr>
            <a:endParaRPr b="0" lang="en-IN" sz="2400" spc="-1" strike="noStrike">
              <a:latin typeface="Arial"/>
            </a:endParaRPr>
          </a:p>
          <a:p>
            <a:pPr>
              <a:lnSpc>
                <a:spcPct val="100000"/>
              </a:lnSpc>
              <a:spcBef>
                <a:spcPts val="479"/>
              </a:spcBef>
              <a:buNone/>
            </a:pPr>
            <a:endParaRPr b="0" lang="en-IN" sz="2400" spc="-1" strike="noStrike">
              <a:latin typeface="Arial"/>
            </a:endParaRPr>
          </a:p>
          <a:p>
            <a:pPr>
              <a:lnSpc>
                <a:spcPct val="100000"/>
              </a:lnSpc>
              <a:spcBef>
                <a:spcPts val="479"/>
              </a:spcBef>
              <a:buNone/>
            </a:pPr>
            <a:endParaRPr b="0" lang="en-IN" sz="2400" spc="-1" strike="noStrike">
              <a:latin typeface="Arial"/>
            </a:endParaRPr>
          </a:p>
          <a:p>
            <a:pPr>
              <a:lnSpc>
                <a:spcPct val="100000"/>
              </a:lnSpc>
              <a:spcBef>
                <a:spcPts val="479"/>
              </a:spcBef>
              <a:buNone/>
              <a:tabLst>
                <a:tab algn="l" pos="0"/>
              </a:tabLst>
            </a:pPr>
            <a:r>
              <a:rPr b="0" lang="en-IN" sz="2400" spc="-1" strike="noStrike">
                <a:solidFill>
                  <a:srgbClr val="000000"/>
                </a:solidFill>
                <a:latin typeface="Calibri"/>
              </a:rPr>
              <a:t> </a:t>
            </a:r>
            <a:endParaRPr b="0" lang="en-IN" sz="2400" spc="-1" strike="noStrike">
              <a:latin typeface="Arial"/>
            </a:endParaRPr>
          </a:p>
          <a:p>
            <a:pPr marL="343080" indent="-343080">
              <a:lnSpc>
                <a:spcPct val="100000"/>
              </a:lnSpc>
              <a:spcBef>
                <a:spcPts val="479"/>
              </a:spcBef>
              <a:buClr>
                <a:srgbClr val="000000"/>
              </a:buClr>
              <a:buFont typeface="Arial"/>
              <a:buChar char="•"/>
              <a:tabLst>
                <a:tab algn="l" pos="0"/>
              </a:tabLst>
            </a:pPr>
            <a:r>
              <a:rPr b="0" lang="en-IN" sz="2400" spc="-1" strike="noStrike">
                <a:solidFill>
                  <a:srgbClr val="000000"/>
                </a:solidFill>
                <a:latin typeface="Calibri"/>
              </a:rPr>
              <a:t>The ngmodel directive binds the value of HTML controls (input, select, textarea) to application data.</a:t>
            </a:r>
            <a:endParaRPr b="0" lang="en-IN" sz="2400" spc="-1" strike="noStrike">
              <a:latin typeface="Arial"/>
            </a:endParaRPr>
          </a:p>
          <a:p>
            <a:pPr>
              <a:lnSpc>
                <a:spcPct val="100000"/>
              </a:lnSpc>
              <a:spcBef>
                <a:spcPts val="479"/>
              </a:spcBef>
              <a:buNone/>
              <a:tabLst>
                <a:tab algn="l" pos="0"/>
              </a:tabLst>
            </a:pPr>
            <a:endParaRPr b="0" lang="en-IN" sz="2400" spc="-1" strike="noStrike">
              <a:latin typeface="Arial"/>
            </a:endParaRPr>
          </a:p>
          <a:p>
            <a:pPr>
              <a:lnSpc>
                <a:spcPct val="100000"/>
              </a:lnSpc>
              <a:spcBef>
                <a:spcPts val="479"/>
              </a:spcBef>
              <a:buNone/>
              <a:tabLst>
                <a:tab algn="l" pos="0"/>
              </a:tabLst>
            </a:pPr>
            <a:endParaRPr b="0" lang="en-IN" sz="2400" spc="-1" strike="noStrike">
              <a:latin typeface="Arial"/>
            </a:endParaRPr>
          </a:p>
        </p:txBody>
      </p:sp>
      <p:pic>
        <p:nvPicPr>
          <p:cNvPr id="288" name="Picture 2" descr=""/>
          <p:cNvPicPr/>
          <p:nvPr/>
        </p:nvPicPr>
        <p:blipFill>
          <a:blip r:embed="rId1"/>
          <a:stretch/>
        </p:blipFill>
        <p:spPr>
          <a:xfrm>
            <a:off x="617400" y="2708280"/>
            <a:ext cx="7902000" cy="152028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p:nvPr>
        </p:nvSpPr>
        <p:spPr>
          <a:xfrm>
            <a:off x="457200" y="0"/>
            <a:ext cx="8226000" cy="61225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Add FormsModule in app.module.ts in both import section and imports section.</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Create a new variable in app.component.ts.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Bind this variable with input control in app.component.html using ngModel.</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290" name="Picture 2" descr=""/>
          <p:cNvPicPr/>
          <p:nvPr/>
        </p:nvPicPr>
        <p:blipFill>
          <a:blip r:embed="rId1"/>
          <a:stretch/>
        </p:blipFill>
        <p:spPr>
          <a:xfrm>
            <a:off x="879480" y="1125360"/>
            <a:ext cx="3711240" cy="872640"/>
          </a:xfrm>
          <a:prstGeom prst="rect">
            <a:avLst/>
          </a:prstGeom>
          <a:ln w="0">
            <a:noFill/>
          </a:ln>
        </p:spPr>
      </p:pic>
      <p:pic>
        <p:nvPicPr>
          <p:cNvPr id="291" name="Picture 3" descr=""/>
          <p:cNvPicPr/>
          <p:nvPr/>
        </p:nvPicPr>
        <p:blipFill>
          <a:blip r:embed="rId2"/>
          <a:stretch/>
        </p:blipFill>
        <p:spPr>
          <a:xfrm>
            <a:off x="755640" y="3429000"/>
            <a:ext cx="6530400" cy="1291680"/>
          </a:xfrm>
          <a:prstGeom prst="rect">
            <a:avLst/>
          </a:prstGeom>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Custom Property Binding.</a:t>
            </a:r>
            <a:endParaRPr b="0" lang="en-IN" sz="4400" spc="-1" strike="noStrike">
              <a:latin typeface="Arial"/>
            </a:endParaRPr>
          </a:p>
        </p:txBody>
      </p:sp>
      <p:sp>
        <p:nvSpPr>
          <p:cNvPr id="293"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0" lang="en-IN" sz="1600" spc="-1" strike="noStrike">
                <a:solidFill>
                  <a:srgbClr val="000000"/>
                </a:solidFill>
                <a:latin typeface="Calibri"/>
              </a:rPr>
              <a:t>Using custom property binding to set the model property of a custom component is a great way for parent and child components to communicate.</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@Input is used for communicating the data between Parent to Child.</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Provide a Edit box in app.component.html and make it as two way data binding with app.component.ts file.</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In the app.component.html, Send this variable to the child component as given below:</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Import Input from @Angular/core as</a:t>
            </a:r>
            <a:endParaRPr b="0" lang="en-IN" sz="1600" spc="-1" strike="noStrike">
              <a:latin typeface="Arial"/>
            </a:endParaRPr>
          </a:p>
          <a:p>
            <a:pPr marL="343080" indent="-343080">
              <a:lnSpc>
                <a:spcPct val="100000"/>
              </a:lnSpc>
              <a:spcBef>
                <a:spcPts val="320"/>
              </a:spcBef>
              <a:buClr>
                <a:srgbClr val="000000"/>
              </a:buClr>
              <a:buFont typeface="Arial"/>
              <a:buChar char="•"/>
            </a:pPr>
            <a:r>
              <a:rPr b="1" lang="en-IN" sz="1600" spc="-1" strike="noStrike">
                <a:solidFill>
                  <a:srgbClr val="000000"/>
                </a:solidFill>
                <a:latin typeface="Calibri"/>
              </a:rPr>
              <a:t>import { Component, OnInit, Input } from '@angular/core';</a:t>
            </a: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Define the variable strName1 in  child.component.ts as</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Display strName1 in child.component.html as</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p:txBody>
      </p:sp>
      <p:pic>
        <p:nvPicPr>
          <p:cNvPr id="294" name="Picture 2" descr=""/>
          <p:cNvPicPr/>
          <p:nvPr/>
        </p:nvPicPr>
        <p:blipFill>
          <a:blip r:embed="rId1"/>
          <a:stretch/>
        </p:blipFill>
        <p:spPr>
          <a:xfrm>
            <a:off x="900000" y="3429000"/>
            <a:ext cx="5597280" cy="777600"/>
          </a:xfrm>
          <a:prstGeom prst="rect">
            <a:avLst/>
          </a:prstGeom>
          <a:ln w="0">
            <a:noFill/>
          </a:ln>
        </p:spPr>
      </p:pic>
      <p:pic>
        <p:nvPicPr>
          <p:cNvPr id="295" name="Picture 3" descr=""/>
          <p:cNvPicPr/>
          <p:nvPr/>
        </p:nvPicPr>
        <p:blipFill>
          <a:blip r:embed="rId2"/>
          <a:stretch/>
        </p:blipFill>
        <p:spPr>
          <a:xfrm>
            <a:off x="870120" y="5229360"/>
            <a:ext cx="3311280" cy="482040"/>
          </a:xfrm>
          <a:prstGeom prst="rect">
            <a:avLst/>
          </a:prstGeom>
          <a:ln w="0">
            <a:noFill/>
          </a:ln>
        </p:spPr>
      </p:pic>
      <p:pic>
        <p:nvPicPr>
          <p:cNvPr id="296" name="Picture 4" descr=""/>
          <p:cNvPicPr/>
          <p:nvPr/>
        </p:nvPicPr>
        <p:blipFill>
          <a:blip r:embed="rId3"/>
          <a:stretch/>
        </p:blipFill>
        <p:spPr>
          <a:xfrm>
            <a:off x="900000" y="6308640"/>
            <a:ext cx="5311440" cy="42516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857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Day-2</a:t>
            </a:r>
            <a:endParaRPr b="0" lang="en-IN" sz="4400" spc="-1" strike="noStrike">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What is webpack</a:t>
            </a:r>
            <a:endParaRPr b="0" lang="en-IN" sz="4400" spc="-1" strike="noStrike">
              <a:latin typeface="Arial"/>
            </a:endParaRPr>
          </a:p>
        </p:txBody>
      </p:sp>
      <p:sp>
        <p:nvSpPr>
          <p:cNvPr id="299"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The dynamic web applications usually have lots of javascript files. These files are either created by you or it could be third party libraries like jquery/bootstrap etc. We include these in our </a:t>
            </a:r>
            <a:r>
              <a:rPr b="1" lang="en-IN" sz="2000" spc="-1" strike="noStrike">
                <a:solidFill>
                  <a:srgbClr val="000000"/>
                </a:solidFill>
                <a:latin typeface="Calibri"/>
              </a:rPr>
              <a:t>index.html</a:t>
            </a:r>
            <a:r>
              <a:rPr b="0" lang="en-IN" sz="2000" spc="-1" strike="noStrike">
                <a:solidFill>
                  <a:srgbClr val="000000"/>
                </a:solidFill>
                <a:latin typeface="Calibri"/>
              </a:rPr>
              <a:t> file using </a:t>
            </a:r>
            <a:r>
              <a:rPr b="1" i="1" lang="en-IN" sz="2000" spc="-1" strike="noStrike">
                <a:solidFill>
                  <a:srgbClr val="000000"/>
                </a:solidFill>
                <a:latin typeface="Calibri"/>
              </a:rPr>
              <a:t>&lt;script&gt;</a:t>
            </a:r>
            <a:r>
              <a:rPr b="0" lang="en-IN" sz="2000" spc="-1" strike="noStrike">
                <a:solidFill>
                  <a:srgbClr val="000000"/>
                </a:solidFill>
                <a:latin typeface="Calibri"/>
              </a:rPr>
              <a:t> tag. When a user sends requests to our application, the browser requests and loads these files one at a time. If you have lots of these files, then it will make your application slow. The solution to this problem is to merge all these files into a one or two files so that the browser can download the entire file in one request. This is where </a:t>
            </a:r>
            <a:r>
              <a:rPr b="1" lang="en-IN" sz="2000" spc="-1" strike="noStrike">
                <a:solidFill>
                  <a:srgbClr val="000000"/>
                </a:solidFill>
                <a:latin typeface="Calibri"/>
              </a:rPr>
              <a:t>Webpack</a:t>
            </a:r>
            <a:r>
              <a:rPr b="0" lang="en-IN" sz="2000" spc="-1" strike="noStrike">
                <a:solidFill>
                  <a:srgbClr val="000000"/>
                </a:solidFill>
                <a:latin typeface="Calibri"/>
              </a:rPr>
              <a:t> is used.</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Webpack is a powerful module bundler, which scans your web application looking for javascript files and merges them into one ( or more) big file. Webpack has the ability to bundle any kind of file like JavaScript, CSS, SASS, LESS, images, HTML, &amp; fonts etc.</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Concepts of Webpack4</a:t>
            </a:r>
            <a:endParaRPr b="0" lang="en-IN" sz="4400" spc="-1" strike="noStrike">
              <a:latin typeface="Arial"/>
            </a:endParaRPr>
          </a:p>
        </p:txBody>
      </p:sp>
      <p:sp>
        <p:nvSpPr>
          <p:cNvPr id="301"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1" lang="en-IN" sz="1800" spc="-1" strike="noStrike">
                <a:solidFill>
                  <a:srgbClr val="000000"/>
                </a:solidFill>
                <a:latin typeface="Calibri"/>
              </a:rPr>
              <a:t>Entry</a:t>
            </a:r>
            <a:r>
              <a:rPr b="0" lang="en-IN" sz="1800" spc="-1" strike="noStrike">
                <a:solidFill>
                  <a:srgbClr val="000000"/>
                </a:solidFill>
                <a:latin typeface="Calibri"/>
              </a:rPr>
              <a:t>: The entry point is simply a module or a JavatScript file (defaults to ./src/index.js) which webpack uses to start bundling. Webpack looks for the import statements in this module and builds the dependency graph of all the dependencies. If you don't use the default entry point i.e ./src/index.js, you need to specify it in the configuration file.</a:t>
            </a:r>
            <a:endParaRPr b="0" lang="en-IN" sz="1800" spc="-1" strike="noStrike">
              <a:latin typeface="Arial"/>
            </a:endParaRPr>
          </a:p>
          <a:p>
            <a:pPr marL="343080" indent="-343080">
              <a:lnSpc>
                <a:spcPct val="100000"/>
              </a:lnSpc>
              <a:spcBef>
                <a:spcPts val="360"/>
              </a:spcBef>
              <a:buClr>
                <a:srgbClr val="000000"/>
              </a:buClr>
              <a:buFont typeface="Arial"/>
              <a:buChar char="•"/>
            </a:pPr>
            <a:r>
              <a:rPr b="1" lang="en-IN" sz="1800" spc="-1" strike="noStrike">
                <a:solidFill>
                  <a:srgbClr val="000000"/>
                </a:solidFill>
                <a:latin typeface="Calibri"/>
              </a:rPr>
              <a:t>Output</a:t>
            </a:r>
            <a:r>
              <a:rPr b="0" lang="en-IN" sz="1800" spc="-1" strike="noStrike">
                <a:solidFill>
                  <a:srgbClr val="000000"/>
                </a:solidFill>
                <a:latin typeface="Calibri"/>
              </a:rPr>
              <a:t>: Using the output point, you tell webpack the name and path of the file(s) where to produce the final bundle or set of bundles. By default it's ./dist/main.js for the main bundle and you can specify your custom values in the configuration file.</a:t>
            </a:r>
            <a:endParaRPr b="0" lang="en-IN" sz="1800" spc="-1" strike="noStrike">
              <a:latin typeface="Arial"/>
            </a:endParaRPr>
          </a:p>
          <a:p>
            <a:pPr marL="343080" indent="-343080">
              <a:lnSpc>
                <a:spcPct val="100000"/>
              </a:lnSpc>
              <a:spcBef>
                <a:spcPts val="360"/>
              </a:spcBef>
              <a:buClr>
                <a:srgbClr val="000000"/>
              </a:buClr>
              <a:buFont typeface="Arial"/>
              <a:buChar char="•"/>
            </a:pPr>
            <a:r>
              <a:rPr b="1" lang="en-IN" sz="1800" spc="-1" strike="noStrike">
                <a:solidFill>
                  <a:srgbClr val="000000"/>
                </a:solidFill>
                <a:latin typeface="Calibri"/>
              </a:rPr>
              <a:t>Loaders</a:t>
            </a:r>
            <a:r>
              <a:rPr b="0" lang="en-IN" sz="1800" spc="-1" strike="noStrike">
                <a:solidFill>
                  <a:srgbClr val="000000"/>
                </a:solidFill>
                <a:latin typeface="Calibri"/>
              </a:rPr>
              <a:t>: Webpack makes use of loaders to know how to transform and bundle the other types of assets and files, such as CSS, images or TypeScript code, other than JavaScript and JSON which are supported by default.</a:t>
            </a:r>
            <a:endParaRPr b="0" lang="en-IN" sz="1800" spc="-1" strike="noStrike">
              <a:latin typeface="Arial"/>
            </a:endParaRPr>
          </a:p>
          <a:p>
            <a:pPr marL="343080" indent="-343080">
              <a:lnSpc>
                <a:spcPct val="100000"/>
              </a:lnSpc>
              <a:spcBef>
                <a:spcPts val="360"/>
              </a:spcBef>
              <a:buClr>
                <a:srgbClr val="000000"/>
              </a:buClr>
              <a:buFont typeface="Arial"/>
              <a:buChar char="•"/>
            </a:pPr>
            <a:r>
              <a:rPr b="1" lang="en-IN" sz="1800" spc="-1" strike="noStrike">
                <a:solidFill>
                  <a:srgbClr val="000000"/>
                </a:solidFill>
                <a:latin typeface="Calibri"/>
              </a:rPr>
              <a:t>Plugins</a:t>
            </a:r>
            <a:r>
              <a:rPr b="0" lang="en-IN" sz="1800" spc="-1" strike="noStrike">
                <a:solidFill>
                  <a:srgbClr val="000000"/>
                </a:solidFill>
                <a:latin typeface="Calibri"/>
              </a:rPr>
              <a:t>: Webpack can be extended with plugins which are used for adding features that cant' be imlemented using loaders.</a:t>
            </a:r>
            <a:endParaRPr b="0" lang="en-IN" sz="1800" spc="-1" strike="noStrike">
              <a:latin typeface="Arial"/>
            </a:endParaRPr>
          </a:p>
          <a:p>
            <a:pPr marL="343080" indent="-343080">
              <a:lnSpc>
                <a:spcPct val="100000"/>
              </a:lnSpc>
              <a:spcBef>
                <a:spcPts val="360"/>
              </a:spcBef>
              <a:buClr>
                <a:srgbClr val="000000"/>
              </a:buClr>
              <a:buFont typeface="Arial"/>
              <a:buChar char="•"/>
            </a:pPr>
            <a:r>
              <a:rPr b="1" lang="en-IN" sz="1800" spc="-1" strike="noStrike">
                <a:solidFill>
                  <a:srgbClr val="000000"/>
                </a:solidFill>
                <a:latin typeface="Calibri"/>
              </a:rPr>
              <a:t>Mode</a:t>
            </a:r>
            <a:r>
              <a:rPr b="0" lang="en-IN" sz="1800" spc="-1" strike="noStrike">
                <a:solidFill>
                  <a:srgbClr val="000000"/>
                </a:solidFill>
                <a:latin typeface="Calibri"/>
              </a:rPr>
              <a:t>: Webpack enables deveopers to specify different configuration options for development and production by using changing the mode parameter which can take either the development, production or none values. By default the mode is set to production.</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Example of webpack</a:t>
            </a:r>
            <a:endParaRPr b="0" lang="en-IN" sz="4400" spc="-1" strike="noStrike">
              <a:latin typeface="Arial"/>
            </a:endParaRPr>
          </a:p>
        </p:txBody>
      </p:sp>
      <p:sp>
        <p:nvSpPr>
          <p:cNvPr id="303"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Create a directory named webpack-example and switch to that directory and give the command npm init –y </a:t>
            </a:r>
            <a:r>
              <a:rPr b="0" lang="en-US" sz="2000" spc="-1" strike="noStrike">
                <a:solidFill>
                  <a:srgbClr val="000000"/>
                </a:solidFill>
                <a:latin typeface="Wingdings"/>
              </a:rPr>
              <a:t></a:t>
            </a:r>
            <a:r>
              <a:rPr b="0" lang="en-US" sz="2000" spc="-1" strike="noStrike">
                <a:solidFill>
                  <a:srgbClr val="000000"/>
                </a:solidFill>
                <a:latin typeface="Calibri"/>
              </a:rPr>
              <a:t> this will create base version of package.json</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304" name="Picture 2" descr=""/>
          <p:cNvPicPr/>
          <p:nvPr/>
        </p:nvPicPr>
        <p:blipFill>
          <a:blip r:embed="rId1"/>
          <a:stretch/>
        </p:blipFill>
        <p:spPr>
          <a:xfrm>
            <a:off x="826920" y="2637000"/>
            <a:ext cx="5108040" cy="3371400"/>
          </a:xfrm>
          <a:prstGeom prst="rect">
            <a:avLst/>
          </a:prstGeom>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p:nvPr>
        </p:nvSpPr>
        <p:spPr>
          <a:xfrm>
            <a:off x="457200" y="44280"/>
            <a:ext cx="8226000" cy="607824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Install webpack and webpack-cli using the following command</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Create src directory and write console.log in it.</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306" name="Picture 2" descr=""/>
          <p:cNvPicPr/>
          <p:nvPr/>
        </p:nvPicPr>
        <p:blipFill>
          <a:blip r:embed="rId1"/>
          <a:stretch/>
        </p:blipFill>
        <p:spPr>
          <a:xfrm>
            <a:off x="826920" y="549360"/>
            <a:ext cx="5735160" cy="1883880"/>
          </a:xfrm>
          <a:prstGeom prst="rect">
            <a:avLst/>
          </a:prstGeom>
          <a:ln w="0">
            <a:noFill/>
          </a:ln>
        </p:spPr>
      </p:pic>
      <p:pic>
        <p:nvPicPr>
          <p:cNvPr id="307" name="Picture 3" descr=""/>
          <p:cNvPicPr/>
          <p:nvPr/>
        </p:nvPicPr>
        <p:blipFill>
          <a:blip r:embed="rId2"/>
          <a:stretch/>
        </p:blipFill>
        <p:spPr>
          <a:xfrm>
            <a:off x="324000" y="3645000"/>
            <a:ext cx="8600760" cy="1742760"/>
          </a:xfrm>
          <a:prstGeom prst="rect">
            <a:avLst/>
          </a:prstGeom>
          <a:ln w="0">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Add start option in </a:t>
            </a:r>
            <a:r>
              <a:rPr b="1" lang="en-US" sz="3200" spc="-1" strike="noStrike">
                <a:solidFill>
                  <a:srgbClr val="000000"/>
                </a:solidFill>
                <a:latin typeface="Calibri"/>
              </a:rPr>
              <a:t>package.json</a:t>
            </a:r>
            <a:r>
              <a:rPr b="0" lang="en-US" sz="3200" spc="-1" strike="noStrike">
                <a:solidFill>
                  <a:srgbClr val="000000"/>
                </a:solidFill>
                <a:latin typeface="Calibri"/>
              </a:rPr>
              <a:t> under scripts.</a:t>
            </a:r>
            <a:endParaRPr b="0" lang="en-IN" sz="3200" spc="-1" strike="noStrike">
              <a:latin typeface="Arial"/>
            </a:endParaRPr>
          </a:p>
          <a:p>
            <a:pPr>
              <a:lnSpc>
                <a:spcPct val="100000"/>
              </a:lnSpc>
              <a:spcBef>
                <a:spcPts val="641"/>
              </a:spcBef>
              <a:buNone/>
            </a:pPr>
            <a:endParaRPr b="0" lang="en-IN" sz="3200" spc="-1" strike="noStrike">
              <a:latin typeface="Arial"/>
            </a:endParaRPr>
          </a:p>
        </p:txBody>
      </p:sp>
      <p:pic>
        <p:nvPicPr>
          <p:cNvPr id="309" name="Picture 2" descr=""/>
          <p:cNvPicPr/>
          <p:nvPr/>
        </p:nvPicPr>
        <p:blipFill>
          <a:blip r:embed="rId1"/>
          <a:stretch/>
        </p:blipFill>
        <p:spPr>
          <a:xfrm>
            <a:off x="826920" y="1268280"/>
            <a:ext cx="5654160" cy="5057280"/>
          </a:xfrm>
          <a:prstGeom prst="rect">
            <a:avLst/>
          </a:prstGeom>
          <a:ln w="0">
            <a:noFill/>
          </a:ln>
        </p:spPr>
      </p:pic>
      <p:sp>
        <p:nvSpPr>
          <p:cNvPr id="310" name="Right Arrow 5"/>
          <p:cNvSpPr/>
          <p:nvPr/>
        </p:nvSpPr>
        <p:spPr>
          <a:xfrm>
            <a:off x="324000" y="2852640"/>
            <a:ext cx="644040" cy="572760"/>
          </a:xfrm>
          <a:prstGeom prst="rightArrow">
            <a:avLst>
              <a:gd name="adj1" fmla="val 50000"/>
              <a:gd name="adj2" fmla="val 50000"/>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Why Angular</a:t>
            </a:r>
            <a:endParaRPr b="0" lang="en-IN" sz="4400" spc="-1" strike="noStrike">
              <a:latin typeface="Arial"/>
            </a:endParaRPr>
          </a:p>
        </p:txBody>
      </p:sp>
      <p:sp>
        <p:nvSpPr>
          <p:cNvPr id="138"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Good </a:t>
            </a:r>
            <a:r>
              <a:rPr b="0" lang="en-IN" sz="3200" spc="-1" strike="noStrike">
                <a:solidFill>
                  <a:srgbClr val="000000"/>
                </a:solidFill>
                <a:latin typeface="Calibri"/>
              </a:rPr>
              <a:t>Reusability</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Simplified Unit-Testing</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Improved Readability</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Ease of Maintenance</a:t>
            </a: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Use npm start to build the project and files will be placed in dist folder.</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312" name="Picture 3" descr=""/>
          <p:cNvPicPr/>
          <p:nvPr/>
        </p:nvPicPr>
        <p:blipFill>
          <a:blip r:embed="rId1"/>
          <a:stretch/>
        </p:blipFill>
        <p:spPr>
          <a:xfrm>
            <a:off x="755640" y="620640"/>
            <a:ext cx="7444800" cy="5425560"/>
          </a:xfrm>
          <a:prstGeom prst="rect">
            <a:avLst/>
          </a:prstGeom>
          <a:ln w="0">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p:nvPr>
        </p:nvSpPr>
        <p:spPr>
          <a:xfrm>
            <a:off x="395280" y="115920"/>
            <a:ext cx="8226000" cy="66942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Create index.html and use main.js as the js file to execute.</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Open index.html in the browser.</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314" name="Picture 2" descr=""/>
          <p:cNvPicPr/>
          <p:nvPr/>
        </p:nvPicPr>
        <p:blipFill>
          <a:blip r:embed="rId1"/>
          <a:stretch/>
        </p:blipFill>
        <p:spPr>
          <a:xfrm>
            <a:off x="561960" y="549360"/>
            <a:ext cx="5806800" cy="2472840"/>
          </a:xfrm>
          <a:prstGeom prst="rect">
            <a:avLst/>
          </a:prstGeom>
          <a:ln w="0">
            <a:noFill/>
          </a:ln>
        </p:spPr>
      </p:pic>
      <p:pic>
        <p:nvPicPr>
          <p:cNvPr id="315" name="Picture 3" descr=""/>
          <p:cNvPicPr/>
          <p:nvPr/>
        </p:nvPicPr>
        <p:blipFill>
          <a:blip r:embed="rId2"/>
          <a:stretch/>
        </p:blipFill>
        <p:spPr>
          <a:xfrm>
            <a:off x="492120" y="3716280"/>
            <a:ext cx="8156160" cy="1221840"/>
          </a:xfrm>
          <a:prstGeom prst="rect">
            <a:avLst/>
          </a:prstGeom>
          <a:ln w="0">
            <a:noFill/>
          </a:ln>
        </p:spPr>
      </p:pic>
      <p:sp>
        <p:nvSpPr>
          <p:cNvPr id="316" name="Straight Arrow Connector 4"/>
          <p:cNvSpPr/>
          <p:nvPr/>
        </p:nvSpPr>
        <p:spPr>
          <a:xfrm>
            <a:off x="4788000" y="4329000"/>
            <a:ext cx="788400" cy="36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Add entry, output and plugins.</a:t>
            </a:r>
            <a:endParaRPr b="0" lang="en-IN" sz="4400" spc="-1" strike="noStrike">
              <a:latin typeface="Arial"/>
            </a:endParaRPr>
          </a:p>
        </p:txBody>
      </p:sp>
      <p:sp>
        <p:nvSpPr>
          <p:cNvPr id="318"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Add </a:t>
            </a:r>
            <a:r>
              <a:rPr b="1" lang="en-US" sz="2000" spc="-1" strike="noStrike">
                <a:solidFill>
                  <a:srgbClr val="000000"/>
                </a:solidFill>
                <a:latin typeface="Calibri"/>
              </a:rPr>
              <a:t>webpack.config.js</a:t>
            </a:r>
            <a:r>
              <a:rPr b="0" lang="en-US" sz="2000" spc="-1" strike="noStrike">
                <a:solidFill>
                  <a:srgbClr val="000000"/>
                </a:solidFill>
                <a:latin typeface="Calibri"/>
              </a:rPr>
              <a:t> and add the following code.  entry will read from index.js, output will produce the files in dist directory and HtmlWebpackPlugin will create the required html file for execution.</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319" name="Picture 3" descr=""/>
          <p:cNvPicPr/>
          <p:nvPr/>
        </p:nvPicPr>
        <p:blipFill>
          <a:blip r:embed="rId1"/>
          <a:stretch/>
        </p:blipFill>
        <p:spPr>
          <a:xfrm>
            <a:off x="722160" y="2997360"/>
            <a:ext cx="4919400" cy="2822040"/>
          </a:xfrm>
          <a:prstGeom prst="rect">
            <a:avLst/>
          </a:prstGeom>
          <a:ln w="0">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p:nvPr>
        </p:nvSpPr>
        <p:spPr>
          <a:xfrm>
            <a:off x="457200" y="0"/>
            <a:ext cx="8226000" cy="61225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Install html-webpack-plugin </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Execute webpack –mode development and it gives the following output.</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Execute index.html from dist directory and see the output in console.</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321" name="Picture 2" descr=""/>
          <p:cNvPicPr/>
          <p:nvPr/>
        </p:nvPicPr>
        <p:blipFill>
          <a:blip r:embed="rId1"/>
          <a:stretch/>
        </p:blipFill>
        <p:spPr>
          <a:xfrm>
            <a:off x="611280" y="333360"/>
            <a:ext cx="8340480" cy="501120"/>
          </a:xfrm>
          <a:prstGeom prst="rect">
            <a:avLst/>
          </a:prstGeom>
          <a:ln w="0">
            <a:noFill/>
          </a:ln>
        </p:spPr>
      </p:pic>
      <p:pic>
        <p:nvPicPr>
          <p:cNvPr id="322" name="Picture 3" descr=""/>
          <p:cNvPicPr/>
          <p:nvPr/>
        </p:nvPicPr>
        <p:blipFill>
          <a:blip r:embed="rId2"/>
          <a:stretch/>
        </p:blipFill>
        <p:spPr>
          <a:xfrm>
            <a:off x="787320" y="1557360"/>
            <a:ext cx="7625880" cy="1358640"/>
          </a:xfrm>
          <a:prstGeom prst="rect">
            <a:avLst/>
          </a:prstGeom>
          <a:ln w="0">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Merge many files into a single file.</a:t>
            </a:r>
            <a:endParaRPr b="0" lang="en-IN" sz="4400" spc="-1" strike="noStrike">
              <a:latin typeface="Arial"/>
            </a:endParaRPr>
          </a:p>
        </p:txBody>
      </p:sp>
      <p:sp>
        <p:nvSpPr>
          <p:cNvPr id="324"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Install webpack-merge-include-globally </a:t>
            </a: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Install babel, required to merge all the files into one.</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325" name="Picture 2" descr=""/>
          <p:cNvPicPr/>
          <p:nvPr/>
        </p:nvPicPr>
        <p:blipFill>
          <a:blip r:embed="rId1"/>
          <a:stretch/>
        </p:blipFill>
        <p:spPr>
          <a:xfrm>
            <a:off x="684360" y="2060640"/>
            <a:ext cx="6905160" cy="256680"/>
          </a:xfrm>
          <a:prstGeom prst="rect">
            <a:avLst/>
          </a:prstGeom>
          <a:ln w="0">
            <a:noFill/>
          </a:ln>
        </p:spPr>
      </p:pic>
      <p:pic>
        <p:nvPicPr>
          <p:cNvPr id="326" name="Picture 3" descr=""/>
          <p:cNvPicPr/>
          <p:nvPr/>
        </p:nvPicPr>
        <p:blipFill>
          <a:blip r:embed="rId2"/>
          <a:stretch/>
        </p:blipFill>
        <p:spPr>
          <a:xfrm>
            <a:off x="755640" y="2852640"/>
            <a:ext cx="8025840" cy="520200"/>
          </a:xfrm>
          <a:prstGeom prst="rect">
            <a:avLst/>
          </a:prstGeom>
          <a:ln w="0">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p:nvPr>
        </p:nvSpPr>
        <p:spPr>
          <a:xfrm>
            <a:off x="457200" y="0"/>
            <a:ext cx="8226000" cy="61225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Modify webpack.configure.js as </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Run webpack –mode development</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p:txBody>
      </p:sp>
      <p:pic>
        <p:nvPicPr>
          <p:cNvPr id="328" name="Picture 4" descr=""/>
          <p:cNvPicPr/>
          <p:nvPr/>
        </p:nvPicPr>
        <p:blipFill>
          <a:blip r:embed="rId1"/>
          <a:stretch/>
        </p:blipFill>
        <p:spPr>
          <a:xfrm>
            <a:off x="900000" y="476280"/>
            <a:ext cx="5971680" cy="4465080"/>
          </a:xfrm>
          <a:prstGeom prst="rect">
            <a:avLst/>
          </a:prstGeom>
          <a:ln w="0">
            <a:noFill/>
          </a:ln>
        </p:spPr>
      </p:pic>
      <p:pic>
        <p:nvPicPr>
          <p:cNvPr id="329" name="Picture 2" descr=""/>
          <p:cNvPicPr/>
          <p:nvPr/>
        </p:nvPicPr>
        <p:blipFill>
          <a:blip r:embed="rId2"/>
          <a:stretch/>
        </p:blipFill>
        <p:spPr>
          <a:xfrm>
            <a:off x="900000" y="5373720"/>
            <a:ext cx="5870160" cy="1622160"/>
          </a:xfrm>
          <a:prstGeom prst="rect">
            <a:avLst/>
          </a:prstGeom>
          <a:ln w="0">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p:nvPr>
        </p:nvSpPr>
        <p:spPr>
          <a:xfrm>
            <a:off x="457200" y="0"/>
            <a:ext cx="8226000" cy="6122520"/>
          </a:xfrm>
          <a:prstGeom prst="rect">
            <a:avLst/>
          </a:prstGeom>
          <a:noFill/>
          <a:ln w="0">
            <a:noFill/>
          </a:ln>
        </p:spPr>
        <p:txBody>
          <a:bodyPr numCol="1" spcCol="0" lIns="90000" rIns="90000" tIns="45000" bIns="45000" anchor="t">
            <a:noAutofit/>
          </a:bodyPr>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Open the dist directory, you can see given js files are merged as vendor.js and gives css files merged as vendor.css</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marL="343080" indent="-343080">
              <a:lnSpc>
                <a:spcPct val="100000"/>
              </a:lnSpc>
              <a:spcBef>
                <a:spcPts val="320"/>
              </a:spcBef>
              <a:buClr>
                <a:srgbClr val="000000"/>
              </a:buClr>
              <a:buFont typeface="Arial"/>
              <a:buChar char="•"/>
            </a:pPr>
            <a:r>
              <a:rPr b="0" lang="en-US" sz="1600" spc="-1" strike="noStrike">
                <a:solidFill>
                  <a:srgbClr val="000000"/>
                </a:solidFill>
                <a:latin typeface="Calibri"/>
              </a:rPr>
              <a:t>Open the contents of vendor.js and vendor.css, they are all merged files of given files in webpack.configures.js.</a:t>
            </a: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a:p>
            <a:pPr>
              <a:lnSpc>
                <a:spcPct val="100000"/>
              </a:lnSpc>
              <a:spcBef>
                <a:spcPts val="320"/>
              </a:spcBef>
              <a:buNone/>
            </a:pPr>
            <a:endParaRPr b="0" lang="en-IN" sz="1600" spc="-1" strike="noStrike">
              <a:latin typeface="Arial"/>
            </a:endParaRPr>
          </a:p>
        </p:txBody>
      </p:sp>
      <p:pic>
        <p:nvPicPr>
          <p:cNvPr id="331" name="Picture 2" descr=""/>
          <p:cNvPicPr/>
          <p:nvPr/>
        </p:nvPicPr>
        <p:blipFill>
          <a:blip r:embed="rId1"/>
          <a:stretch/>
        </p:blipFill>
        <p:spPr>
          <a:xfrm>
            <a:off x="684360" y="765000"/>
            <a:ext cx="4892400" cy="2034720"/>
          </a:xfrm>
          <a:prstGeom prst="rect">
            <a:avLst/>
          </a:prstGeom>
          <a:ln w="0">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Directives</a:t>
            </a:r>
            <a:endParaRPr b="0" lang="en-IN" sz="4400" spc="-1" strike="noStrike">
              <a:latin typeface="Arial"/>
            </a:endParaRPr>
          </a:p>
        </p:txBody>
      </p:sp>
      <p:sp>
        <p:nvSpPr>
          <p:cNvPr id="333"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641"/>
              </a:spcBef>
              <a:buClr>
                <a:srgbClr val="000000"/>
              </a:buClr>
              <a:buFont typeface="Arial"/>
              <a:buChar char="•"/>
            </a:pPr>
            <a:r>
              <a:rPr b="0" lang="en-IN" sz="3200" spc="-1" strike="noStrike">
                <a:solidFill>
                  <a:srgbClr val="000000"/>
                </a:solidFill>
                <a:latin typeface="Calibri"/>
              </a:rPr>
              <a:t>Directives are classes that add additional behavior to elements in your Angular applications. </a:t>
            </a:r>
            <a:endParaRPr b="0" lang="en-IN" sz="3200" spc="-1" strike="noStrike">
              <a:latin typeface="Arial"/>
            </a:endParaRPr>
          </a:p>
          <a:p>
            <a:pPr marL="343080" indent="-343080">
              <a:lnSpc>
                <a:spcPct val="100000"/>
              </a:lnSpc>
              <a:spcBef>
                <a:spcPts val="641"/>
              </a:spcBef>
              <a:buClr>
                <a:srgbClr val="000000"/>
              </a:buClr>
              <a:buFont typeface="Arial"/>
              <a:buChar char="•"/>
            </a:pPr>
            <a:r>
              <a:rPr b="0" lang="en-US" sz="3200" spc="-1" strike="noStrike">
                <a:solidFill>
                  <a:srgbClr val="000000"/>
                </a:solidFill>
                <a:latin typeface="Calibri"/>
              </a:rPr>
              <a:t>Type of directives:</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u="sng">
                <a:solidFill>
                  <a:srgbClr val="0000ff"/>
                </a:solidFill>
                <a:uFillTx/>
                <a:latin typeface="Calibri"/>
                <a:hlinkClick r:id="rId1"/>
              </a:rPr>
              <a:t>Attribute directives</a:t>
            </a:r>
            <a:r>
              <a:rPr b="0" lang="en-IN" sz="3200" spc="-1" strike="noStrike">
                <a:solidFill>
                  <a:srgbClr val="000000"/>
                </a:solidFill>
                <a:latin typeface="Calibri"/>
              </a:rPr>
              <a:t>—directives that change the appearance or behavior of an element, component, or another directive.</a:t>
            </a:r>
            <a:endParaRPr b="0" lang="en-IN" sz="3200" spc="-1" strike="noStrike">
              <a:latin typeface="Arial"/>
            </a:endParaRPr>
          </a:p>
          <a:p>
            <a:pPr marL="343080" indent="-343080">
              <a:lnSpc>
                <a:spcPct val="100000"/>
              </a:lnSpc>
              <a:spcBef>
                <a:spcPts val="641"/>
              </a:spcBef>
              <a:buClr>
                <a:srgbClr val="000000"/>
              </a:buClr>
              <a:buFont typeface="Arial"/>
              <a:buChar char="•"/>
            </a:pPr>
            <a:r>
              <a:rPr b="0" lang="en-IN" sz="3200" spc="-1" strike="noStrike" u="sng">
                <a:solidFill>
                  <a:srgbClr val="0000ff"/>
                </a:solidFill>
                <a:uFillTx/>
                <a:latin typeface="Calibri"/>
                <a:hlinkClick r:id="rId2"/>
              </a:rPr>
              <a:t>Structural directives</a:t>
            </a:r>
            <a:r>
              <a:rPr b="0" lang="en-IN" sz="3200" spc="-1" strike="noStrike">
                <a:solidFill>
                  <a:srgbClr val="000000"/>
                </a:solidFill>
                <a:latin typeface="Calibri"/>
              </a:rPr>
              <a:t>—directives that change the DOM layout by adding and removing DOM elements.</a:t>
            </a:r>
            <a:endParaRPr b="0" lang="en-IN" sz="3200" spc="-1" strike="noStrike">
              <a:latin typeface="Arial"/>
            </a:endParaRPr>
          </a:p>
          <a:p>
            <a:pPr>
              <a:lnSpc>
                <a:spcPct val="100000"/>
              </a:lnSpc>
              <a:spcBef>
                <a:spcPts val="641"/>
              </a:spcBef>
              <a:buNone/>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p:nvPr>
        </p:nvSpPr>
        <p:spPr>
          <a:xfrm>
            <a:off x="457200" y="115920"/>
            <a:ext cx="8226000" cy="600660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1" lang="en-US" sz="2000" spc="-1" strike="noStrike">
                <a:solidFill>
                  <a:srgbClr val="000000"/>
                </a:solidFill>
                <a:latin typeface="Calibri"/>
              </a:rPr>
              <a:t>Attribute Directives</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u="sng">
                <a:solidFill>
                  <a:srgbClr val="0000ff"/>
                </a:solidFill>
                <a:uFillTx/>
                <a:latin typeface="Calibri"/>
                <a:hlinkClick r:id="rId1"/>
              </a:rPr>
              <a:t>NgClass</a:t>
            </a:r>
            <a:r>
              <a:rPr b="0" lang="en-IN" sz="2000" spc="-1" strike="noStrike">
                <a:solidFill>
                  <a:srgbClr val="000000"/>
                </a:solidFill>
                <a:latin typeface="Calibri"/>
              </a:rPr>
              <a:t>—adds and removes a set of CSS classes.</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u="sng">
                <a:solidFill>
                  <a:srgbClr val="0000ff"/>
                </a:solidFill>
                <a:uFillTx/>
                <a:latin typeface="Calibri"/>
                <a:hlinkClick r:id="rId2"/>
              </a:rPr>
              <a:t>NgStyle</a:t>
            </a:r>
            <a:r>
              <a:rPr b="0" lang="en-IN" sz="2000" spc="-1" strike="noStrike">
                <a:solidFill>
                  <a:srgbClr val="000000"/>
                </a:solidFill>
                <a:latin typeface="Calibri"/>
              </a:rPr>
              <a:t>—adds and removes a set of HTML styles.</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u="sng">
                <a:solidFill>
                  <a:srgbClr val="0000ff"/>
                </a:solidFill>
                <a:uFillTx/>
                <a:latin typeface="Calibri"/>
                <a:hlinkClick r:id="rId3"/>
              </a:rPr>
              <a:t>NgModel</a:t>
            </a:r>
            <a:r>
              <a:rPr b="0" lang="en-IN" sz="2000" spc="-1" strike="noStrike">
                <a:solidFill>
                  <a:srgbClr val="000000"/>
                </a:solidFill>
                <a:latin typeface="Calibri"/>
              </a:rPr>
              <a:t>—adds two-way data binding to an HTML form element.</a:t>
            </a: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1" lang="en-US" sz="2000" spc="-1" strike="noStrike">
                <a:solidFill>
                  <a:srgbClr val="000000"/>
                </a:solidFill>
                <a:latin typeface="Calibri"/>
              </a:rPr>
              <a:t>Structural Directive</a:t>
            </a:r>
            <a:r>
              <a:rPr b="0" lang="en-US" sz="2000" spc="-1" strike="noStrike">
                <a:solidFill>
                  <a:srgbClr val="000000"/>
                </a:solidFill>
                <a:latin typeface="Calibri"/>
              </a:rPr>
              <a:t>: </a:t>
            </a:r>
            <a:r>
              <a:rPr b="0" lang="en-IN" sz="2000" spc="-1" strike="noStrike">
                <a:solidFill>
                  <a:srgbClr val="000000"/>
                </a:solidFill>
                <a:latin typeface="Calibri"/>
              </a:rPr>
              <a:t>Structural directives are responsible for HTML layout. They shape or reshape the DOM's structure, typically by adding, removing, and manipulating the host elements to which they are attached.   Structural directives are:</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u="sng">
                <a:solidFill>
                  <a:srgbClr val="0000ff"/>
                </a:solidFill>
                <a:uFillTx/>
                <a:latin typeface="Calibri"/>
                <a:hlinkClick r:id="rId4"/>
              </a:rPr>
              <a:t>NgIf</a:t>
            </a:r>
            <a:r>
              <a:rPr b="0" lang="en-IN" sz="2000" spc="-1" strike="noStrike">
                <a:solidFill>
                  <a:srgbClr val="000000"/>
                </a:solidFill>
                <a:latin typeface="Calibri"/>
              </a:rPr>
              <a:t>—conditionally creates or disposes of subviews from the template.</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u="sng">
                <a:solidFill>
                  <a:srgbClr val="0000ff"/>
                </a:solidFill>
                <a:uFillTx/>
                <a:latin typeface="Calibri"/>
                <a:hlinkClick r:id="rId5"/>
              </a:rPr>
              <a:t>NgFor</a:t>
            </a:r>
            <a:r>
              <a:rPr b="0" lang="en-IN" sz="2000" spc="-1" strike="noStrike">
                <a:solidFill>
                  <a:srgbClr val="000000"/>
                </a:solidFill>
                <a:latin typeface="Calibri"/>
              </a:rPr>
              <a:t>—repeat a node for each item in a list.</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u="sng">
                <a:solidFill>
                  <a:srgbClr val="0000ff"/>
                </a:solidFill>
                <a:uFillTx/>
                <a:latin typeface="Calibri"/>
                <a:hlinkClick r:id="rId6"/>
              </a:rPr>
              <a:t>NgSwitch</a:t>
            </a:r>
            <a:r>
              <a:rPr b="0" lang="en-IN" sz="2000" spc="-1" strike="noStrike">
                <a:solidFill>
                  <a:srgbClr val="000000"/>
                </a:solidFill>
                <a:latin typeface="Calibri"/>
              </a:rPr>
              <a:t>—a set of directives that switch among alternative views.</a:t>
            </a:r>
            <a:endParaRPr b="0" lang="en-IN" sz="2000" spc="-1" strike="noStrike">
              <a:latin typeface="Arial"/>
            </a:endParaRPr>
          </a:p>
          <a:p>
            <a:pPr>
              <a:lnSpc>
                <a:spcPct val="100000"/>
              </a:lnSpc>
              <a:spcBef>
                <a:spcPts val="400"/>
              </a:spcBef>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Install bootstrap in Angular.</a:t>
            </a:r>
            <a:endParaRPr b="0" lang="en-IN" sz="4400" spc="-1" strike="noStrike">
              <a:latin typeface="Arial"/>
            </a:endParaRPr>
          </a:p>
        </p:txBody>
      </p:sp>
      <p:sp>
        <p:nvSpPr>
          <p:cNvPr id="336"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Give the following commands to install bootstrap for angular.</a:t>
            </a:r>
            <a:endParaRPr b="0" lang="en-IN" sz="2000" spc="-1" strike="noStrike">
              <a:latin typeface="Arial"/>
            </a:endParaRPr>
          </a:p>
          <a:p>
            <a:pPr>
              <a:lnSpc>
                <a:spcPct val="100000"/>
              </a:lnSpc>
              <a:spcBef>
                <a:spcPts val="400"/>
              </a:spcBef>
              <a:buNone/>
              <a:tabLst>
                <a:tab algn="l" pos="0"/>
              </a:tabLst>
            </a:pPr>
            <a:r>
              <a:rPr b="0" lang="en-US" sz="2000" spc="-1" strike="noStrike">
                <a:solidFill>
                  <a:srgbClr val="000000"/>
                </a:solidFill>
                <a:latin typeface="Calibri"/>
              </a:rPr>
              <a:t>       </a:t>
            </a:r>
            <a:r>
              <a:rPr b="1" i="1" lang="en-US" sz="2000" spc="-1" strike="noStrike">
                <a:solidFill>
                  <a:srgbClr val="000000"/>
                </a:solidFill>
                <a:latin typeface="Calibri"/>
              </a:rPr>
              <a:t>npm install bootstrap  </a:t>
            </a:r>
            <a:endParaRPr b="0" lang="en-IN" sz="2000" spc="-1" strike="noStrike">
              <a:latin typeface="Arial"/>
            </a:endParaRPr>
          </a:p>
          <a:p>
            <a:pPr>
              <a:lnSpc>
                <a:spcPct val="100000"/>
              </a:lnSpc>
              <a:spcBef>
                <a:spcPts val="400"/>
              </a:spcBef>
              <a:buNone/>
              <a:tabLst>
                <a:tab algn="l" pos="0"/>
              </a:tabLst>
            </a:pPr>
            <a:r>
              <a:rPr b="1" i="1" lang="en-US" sz="2000" spc="-1" strike="noStrike">
                <a:solidFill>
                  <a:srgbClr val="000000"/>
                </a:solidFill>
                <a:latin typeface="Calibri"/>
              </a:rPr>
              <a:t>       </a:t>
            </a:r>
            <a:r>
              <a:rPr b="1" i="1" lang="en-US" sz="2000" spc="-1" strike="noStrike">
                <a:solidFill>
                  <a:srgbClr val="000000"/>
                </a:solidFill>
                <a:latin typeface="Calibri"/>
              </a:rPr>
              <a:t>npm install jquery </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r>
              <a:rPr b="0" lang="en-US" sz="2000" spc="-1" strike="noStrike">
                <a:solidFill>
                  <a:srgbClr val="000000"/>
                </a:solidFill>
                <a:latin typeface="Calibri"/>
              </a:rPr>
              <a:t>After the installation, modify the angular.json with the following.</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r>
              <a:rPr b="0" lang="en-US" sz="2000" spc="-1" strike="noStrike">
                <a:solidFill>
                  <a:srgbClr val="000000"/>
                </a:solidFill>
                <a:latin typeface="Calibri"/>
              </a:rPr>
              <a:t>And then give ngserve and start angular server.</a:t>
            </a:r>
            <a:endParaRPr b="0" lang="en-IN" sz="2000" spc="-1" strike="noStrike">
              <a:latin typeface="Arial"/>
            </a:endParaRPr>
          </a:p>
          <a:p>
            <a:pPr>
              <a:lnSpc>
                <a:spcPct val="100000"/>
              </a:lnSpc>
              <a:spcBef>
                <a:spcPts val="400"/>
              </a:spcBef>
              <a:buNone/>
              <a:tabLst>
                <a:tab algn="l" pos="0"/>
              </a:tabLst>
            </a:pPr>
            <a:r>
              <a:rPr b="0" lang="en-US" sz="2000" spc="-1" strike="noStrike">
                <a:solidFill>
                  <a:srgbClr val="000000"/>
                </a:solidFill>
                <a:latin typeface="Calibri"/>
              </a:rPr>
              <a:t> </a:t>
            </a:r>
            <a:endParaRPr b="0" lang="en-IN" sz="2000" spc="-1" strike="noStrike">
              <a:latin typeface="Arial"/>
            </a:endParaRPr>
          </a:p>
        </p:txBody>
      </p:sp>
      <p:pic>
        <p:nvPicPr>
          <p:cNvPr id="337" name="Picture 2" descr=""/>
          <p:cNvPicPr/>
          <p:nvPr/>
        </p:nvPicPr>
        <p:blipFill>
          <a:blip r:embed="rId1"/>
          <a:stretch/>
        </p:blipFill>
        <p:spPr>
          <a:xfrm>
            <a:off x="826920" y="3789360"/>
            <a:ext cx="7273440" cy="22539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rmAutofit fontScale="80000"/>
          </a:bodyPr>
          <a:p>
            <a:pPr algn="ctr">
              <a:lnSpc>
                <a:spcPct val="100000"/>
              </a:lnSpc>
              <a:buNone/>
            </a:pPr>
            <a:r>
              <a:rPr b="0" lang="en-US" sz="4400" spc="-1" strike="noStrike">
                <a:solidFill>
                  <a:srgbClr val="000000"/>
                </a:solidFill>
                <a:latin typeface="Calibri"/>
              </a:rPr>
              <a:t>Difference between Angular 1 and Angular 2</a:t>
            </a:r>
            <a:endParaRPr b="0" lang="en-IN" sz="4400" spc="-1" strike="noStrike">
              <a:latin typeface="Arial"/>
            </a:endParaRPr>
          </a:p>
        </p:txBody>
      </p:sp>
      <p:pic>
        <p:nvPicPr>
          <p:cNvPr id="140" name="Picture 2" descr=""/>
          <p:cNvPicPr/>
          <p:nvPr/>
        </p:nvPicPr>
        <p:blipFill>
          <a:blip r:embed="rId1"/>
          <a:stretch/>
        </p:blipFill>
        <p:spPr>
          <a:xfrm>
            <a:off x="903240" y="1916280"/>
            <a:ext cx="7333920" cy="3795120"/>
          </a:xfrm>
          <a:prstGeom prst="rect">
            <a:avLst/>
          </a:prstGeom>
          <a:ln w="0">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Test whether boostrap is installed or not.</a:t>
            </a:r>
            <a:endParaRPr b="0" lang="en-IN" sz="4400" spc="-1" strike="noStrike">
              <a:latin typeface="Arial"/>
            </a:endParaRPr>
          </a:p>
        </p:txBody>
      </p:sp>
      <p:sp>
        <p:nvSpPr>
          <p:cNvPr id="339"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a:lnSpc>
                <a:spcPct val="100000"/>
              </a:lnSpc>
              <a:spcBef>
                <a:spcPts val="400"/>
              </a:spcBef>
              <a:buNone/>
              <a:tabLst>
                <a:tab algn="l" pos="0"/>
              </a:tabLst>
            </a:pPr>
            <a:r>
              <a:rPr b="0" lang="en-US" sz="2000" spc="-1" strike="noStrike">
                <a:solidFill>
                  <a:srgbClr val="000000"/>
                </a:solidFill>
                <a:latin typeface="Calibri"/>
              </a:rPr>
              <a:t>Add the following </a:t>
            </a:r>
            <a:r>
              <a:rPr b="1" lang="en-US" sz="2000" spc="-1" strike="noStrike">
                <a:solidFill>
                  <a:srgbClr val="000000"/>
                </a:solidFill>
                <a:latin typeface="Calibri"/>
              </a:rPr>
              <a:t>app.component.html</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IN" sz="2000" spc="-1" strike="noStrike">
                <a:solidFill>
                  <a:srgbClr val="000000"/>
                </a:solidFill>
                <a:latin typeface="Calibri"/>
              </a:rPr>
              <a:t>&lt;button [ngClass]="btn btn-primary'" type="submit" (click)='OnSubmit()'&gt;Submit&lt;/button&gt;</a:t>
            </a:r>
            <a:endParaRPr b="0" lang="en-IN" sz="2000" spc="-1" strike="noStrike">
              <a:latin typeface="Arial"/>
            </a:endParaRPr>
          </a:p>
          <a:p>
            <a:pPr>
              <a:lnSpc>
                <a:spcPct val="100000"/>
              </a:lnSpc>
              <a:spcBef>
                <a:spcPts val="400"/>
              </a:spcBef>
              <a:buNone/>
              <a:tabLst>
                <a:tab algn="l" pos="0"/>
              </a:tabLst>
            </a:pPr>
            <a:r>
              <a:rPr b="0" lang="en-US" sz="2000" spc="-1" strike="noStrike">
                <a:solidFill>
                  <a:srgbClr val="000000"/>
                </a:solidFill>
                <a:latin typeface="Calibri"/>
              </a:rPr>
              <a:t>.and in </a:t>
            </a:r>
            <a:r>
              <a:rPr b="1" lang="en-US" sz="2000" spc="-1" strike="noStrike">
                <a:solidFill>
                  <a:srgbClr val="000000"/>
                </a:solidFill>
                <a:latin typeface="Calibri"/>
              </a:rPr>
              <a:t>app.component.ts</a:t>
            </a: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US" sz="2000" spc="-1" strike="noStrike">
                <a:solidFill>
                  <a:srgbClr val="000000"/>
                </a:solidFill>
                <a:latin typeface="Calibri"/>
              </a:rPr>
              <a:t>OnSubmit() {alert (“Submit button is clicked”);}</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ngClass</a:t>
            </a:r>
            <a:endParaRPr b="0" lang="en-IN" sz="4400" spc="-1" strike="noStrike">
              <a:latin typeface="Arial"/>
            </a:endParaRPr>
          </a:p>
        </p:txBody>
      </p:sp>
      <p:sp>
        <p:nvSpPr>
          <p:cNvPr id="341"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1" lang="en-US" sz="1800" spc="-1" strike="noStrike">
                <a:solidFill>
                  <a:srgbClr val="000000"/>
                </a:solidFill>
                <a:latin typeface="Calibri"/>
              </a:rPr>
              <a:t>Single class can be set like this.</a:t>
            </a:r>
            <a:endParaRPr b="0" lang="en-IN" sz="1800" spc="-1" strike="noStrike">
              <a:latin typeface="Arial"/>
            </a:endParaRPr>
          </a:p>
          <a:p>
            <a:pPr marL="343080" indent="-343080">
              <a:lnSpc>
                <a:spcPct val="100000"/>
              </a:lnSpc>
              <a:spcBef>
                <a:spcPts val="360"/>
              </a:spcBef>
              <a:buClr>
                <a:srgbClr val="000000"/>
              </a:buClr>
              <a:buFont typeface="Arial"/>
              <a:buChar char="•"/>
            </a:pPr>
            <a:r>
              <a:rPr b="0" lang="en-IN" sz="1800" spc="-1" strike="noStrike">
                <a:solidFill>
                  <a:srgbClr val="000000"/>
                </a:solidFill>
                <a:latin typeface="Calibri"/>
              </a:rPr>
              <a:t>&lt;button [ngClass]=“’btn btn-primary'" type="submit" (click)='OnSubmit()'&gt;Submit&lt;/button&gt;</a:t>
            </a:r>
            <a:endParaRPr b="0" lang="en-IN" sz="1800" spc="-1" strike="noStrike">
              <a:latin typeface="Arial"/>
            </a:endParaRPr>
          </a:p>
          <a:p>
            <a:pPr>
              <a:lnSpc>
                <a:spcPct val="100000"/>
              </a:lnSpc>
              <a:spcBef>
                <a:spcPts val="360"/>
              </a:spcBef>
              <a:buNone/>
            </a:pPr>
            <a:endParaRPr b="0" lang="en-IN" sz="1800" spc="-1" strike="noStrike">
              <a:latin typeface="Arial"/>
            </a:endParaRPr>
          </a:p>
          <a:p>
            <a:pPr marL="343080" indent="-343080">
              <a:lnSpc>
                <a:spcPct val="100000"/>
              </a:lnSpc>
              <a:spcBef>
                <a:spcPts val="360"/>
              </a:spcBef>
              <a:buClr>
                <a:srgbClr val="000000"/>
              </a:buClr>
              <a:buFont typeface="Arial"/>
              <a:buChar char="•"/>
            </a:pPr>
            <a:r>
              <a:rPr b="0" lang="en-US" sz="1800" spc="-1" strike="noStrike">
                <a:solidFill>
                  <a:srgbClr val="000000"/>
                </a:solidFill>
                <a:latin typeface="Calibri"/>
              </a:rPr>
              <a:t>This will set the button to btn-primary in angular.  Output wll be like this </a:t>
            </a:r>
            <a:r>
              <a:rPr b="0" lang="en-US" sz="1800" spc="-1" strike="noStrike">
                <a:solidFill>
                  <a:srgbClr val="000000"/>
                </a:solidFill>
                <a:latin typeface="Wingdings"/>
              </a:rPr>
              <a:t></a:t>
            </a:r>
            <a:r>
              <a:rPr b="0" lang="en-US" sz="1800" spc="-1" strike="noStrike">
                <a:solidFill>
                  <a:srgbClr val="000000"/>
                </a:solidFill>
                <a:latin typeface="Calibri"/>
              </a:rPr>
              <a:t> </a:t>
            </a:r>
            <a:endParaRPr b="0" lang="en-IN" sz="1800" spc="-1" strike="noStrike">
              <a:latin typeface="Arial"/>
            </a:endParaRPr>
          </a:p>
          <a:p>
            <a:pPr>
              <a:lnSpc>
                <a:spcPct val="100000"/>
              </a:lnSpc>
              <a:spcBef>
                <a:spcPts val="360"/>
              </a:spcBef>
              <a:buNone/>
            </a:pPr>
            <a:endParaRPr b="0" lang="en-IN" sz="1800" spc="-1" strike="noStrike">
              <a:latin typeface="Arial"/>
            </a:endParaRPr>
          </a:p>
          <a:p>
            <a:pPr>
              <a:lnSpc>
                <a:spcPct val="100000"/>
              </a:lnSpc>
              <a:spcBef>
                <a:spcPts val="360"/>
              </a:spcBef>
              <a:buNone/>
            </a:pPr>
            <a:endParaRPr b="0" lang="en-IN" sz="1800" spc="-1" strike="noStrike">
              <a:latin typeface="Arial"/>
            </a:endParaRPr>
          </a:p>
          <a:p>
            <a:pPr>
              <a:lnSpc>
                <a:spcPct val="100000"/>
              </a:lnSpc>
              <a:spcBef>
                <a:spcPts val="360"/>
              </a:spcBef>
              <a:buNone/>
            </a:pPr>
            <a:endParaRPr b="0" lang="en-IN" sz="1800" spc="-1" strike="noStrike">
              <a:latin typeface="Arial"/>
            </a:endParaRPr>
          </a:p>
          <a:p>
            <a:pPr>
              <a:lnSpc>
                <a:spcPct val="100000"/>
              </a:lnSpc>
              <a:spcBef>
                <a:spcPts val="360"/>
              </a:spcBef>
              <a:buNone/>
            </a:pPr>
            <a:endParaRPr b="0" lang="en-IN" sz="1800" spc="-1" strike="noStrike">
              <a:latin typeface="Arial"/>
            </a:endParaRPr>
          </a:p>
          <a:p>
            <a:pPr>
              <a:lnSpc>
                <a:spcPct val="100000"/>
              </a:lnSpc>
              <a:spcBef>
                <a:spcPts val="360"/>
              </a:spcBef>
              <a:buNone/>
            </a:pPr>
            <a:endParaRPr b="0" lang="en-IN" sz="1800" spc="-1" strike="noStrike">
              <a:latin typeface="Arial"/>
            </a:endParaRPr>
          </a:p>
        </p:txBody>
      </p:sp>
      <p:pic>
        <p:nvPicPr>
          <p:cNvPr id="342" name="Picture 2" descr=""/>
          <p:cNvPicPr/>
          <p:nvPr/>
        </p:nvPicPr>
        <p:blipFill>
          <a:blip r:embed="rId1"/>
          <a:stretch/>
        </p:blipFill>
        <p:spPr>
          <a:xfrm>
            <a:off x="7956720" y="2562120"/>
            <a:ext cx="1301400" cy="863280"/>
          </a:xfrm>
          <a:prstGeom prst="rect">
            <a:avLst/>
          </a:prstGeom>
          <a:ln w="0">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ngClass with multiple Strings.</a:t>
            </a:r>
            <a:endParaRPr b="0" lang="en-IN" sz="4400" spc="-1" strike="noStrike">
              <a:latin typeface="Arial"/>
            </a:endParaRPr>
          </a:p>
        </p:txBody>
      </p:sp>
      <p:sp>
        <p:nvSpPr>
          <p:cNvPr id="344"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Setting the multiple clasess.</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Define a class in </a:t>
            </a:r>
            <a:r>
              <a:rPr b="1" lang="en-US" sz="2000" spc="-1" strike="noStrike">
                <a:solidFill>
                  <a:srgbClr val="000000"/>
                </a:solidFill>
                <a:latin typeface="Calibri"/>
              </a:rPr>
              <a:t>styles.css</a:t>
            </a:r>
            <a:r>
              <a:rPr b="0" lang="en-US" sz="2000" spc="-1" strike="noStrike">
                <a:solidFill>
                  <a:srgbClr val="000000"/>
                </a:solidFill>
                <a:latin typeface="Calibri"/>
              </a:rPr>
              <a:t> as:</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.md-button {</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    </a:t>
            </a:r>
            <a:r>
              <a:rPr b="1" lang="en-IN" sz="2000" spc="-1" strike="noStrike">
                <a:solidFill>
                  <a:srgbClr val="000000"/>
                </a:solidFill>
                <a:latin typeface="Calibri"/>
              </a:rPr>
              <a:t>padding: 0 6px 0 6px;</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    </a:t>
            </a:r>
            <a:r>
              <a:rPr b="1" lang="en-IN" sz="2000" spc="-1" strike="noStrike">
                <a:solidFill>
                  <a:srgbClr val="000000"/>
                </a:solidFill>
                <a:latin typeface="Calibri"/>
              </a:rPr>
              <a:t>margin: 16px 18px 16px 28px;  </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    </a:t>
            </a:r>
            <a:r>
              <a:rPr b="1" lang="en-IN" sz="2000" spc="-1" strike="noStrike">
                <a:solidFill>
                  <a:srgbClr val="000000"/>
                </a:solidFill>
                <a:latin typeface="Calibri"/>
              </a:rPr>
              <a:t>font-size: 24px;</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    </a:t>
            </a:r>
            <a:r>
              <a:rPr b="1" lang="en-IN" sz="2000" spc="-1" strike="noStrike">
                <a:solidFill>
                  <a:srgbClr val="000000"/>
                </a:solidFill>
                <a:latin typeface="Calibri"/>
              </a:rPr>
              <a:t>text-align: center;</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    </a:t>
            </a:r>
            <a:r>
              <a:rPr b="1" lang="en-IN" sz="2000" spc="-1" strike="noStrike">
                <a:solidFill>
                  <a:srgbClr val="000000"/>
                </a:solidFill>
                <a:latin typeface="Calibri"/>
              </a:rPr>
              <a:t>text-transform: uppercase; </a:t>
            </a:r>
            <a:endParaRPr b="0" lang="en-IN" sz="2000" spc="-1" strike="noStrike">
              <a:latin typeface="Arial"/>
            </a:endParaRPr>
          </a:p>
          <a:p>
            <a:pPr marL="343080" indent="-343080">
              <a:lnSpc>
                <a:spcPct val="100000"/>
              </a:lnSpc>
              <a:spcBef>
                <a:spcPts val="400"/>
              </a:spcBef>
              <a:buClr>
                <a:srgbClr val="000000"/>
              </a:buClr>
              <a:buFont typeface="Arial"/>
              <a:buChar char="•"/>
            </a:pPr>
            <a:r>
              <a:rPr b="1" lang="en-IN" sz="2000" spc="-1" strike="noStrike">
                <a:solidFill>
                  <a:srgbClr val="000000"/>
                </a:solidFill>
                <a:latin typeface="Calibri"/>
              </a:rPr>
              <a:t>  </a:t>
            </a:r>
            <a:r>
              <a:rPr b="1" lang="en-IN" sz="2000" spc="-1" strike="noStrike">
                <a:solidFill>
                  <a:srgbClr val="000000"/>
                </a:solidFill>
                <a:latin typeface="Calibri"/>
              </a:rPr>
              <a:t>}</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t>
            </a:r>
            <a:r>
              <a:rPr b="1" lang="en-US" sz="2000" spc="-1" strike="noStrike">
                <a:solidFill>
                  <a:srgbClr val="000000"/>
                </a:solidFill>
                <a:latin typeface="Calibri"/>
              </a:rPr>
              <a:t>app.component.html, </a:t>
            </a:r>
            <a:r>
              <a:rPr b="0" lang="en-US" sz="2000" spc="-1" strike="noStrike">
                <a:solidFill>
                  <a:srgbClr val="000000"/>
                </a:solidFill>
                <a:latin typeface="Calibri"/>
              </a:rPr>
              <a:t>define the multiple classes as an array of strings as given below:</a:t>
            </a:r>
            <a:endParaRPr b="0" lang="en-IN" sz="2000" spc="-1" strike="noStrike">
              <a:latin typeface="Arial"/>
            </a:endParaRPr>
          </a:p>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&lt;button [ngClass]="['btn btn-primary', 'md-button']" type="submit" (click)='OnSubmit()'&gt;Submit&lt;/button&gt;</a:t>
            </a:r>
            <a:endParaRPr b="0" lang="en-IN" sz="2000" spc="-1" strike="noStrike">
              <a:latin typeface="Arial"/>
            </a:endParaRPr>
          </a:p>
          <a:p>
            <a:pPr marL="343080" indent="-343080">
              <a:lnSpc>
                <a:spcPct val="100000"/>
              </a:lnSpc>
              <a:spcBef>
                <a:spcPts val="400"/>
              </a:spcBef>
              <a:buClr>
                <a:srgbClr val="000000"/>
              </a:buClr>
              <a:buFont typeface="Arial"/>
              <a:buChar char="•"/>
            </a:pPr>
            <a:r>
              <a:rPr b="1" lang="en-US" sz="2000" spc="-1" strike="noStrike">
                <a:solidFill>
                  <a:srgbClr val="000000"/>
                </a:solidFill>
                <a:latin typeface="Calibri"/>
              </a:rPr>
              <a:t>Output will be like this :  </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345" name="Picture 2" descr=""/>
          <p:cNvPicPr/>
          <p:nvPr/>
        </p:nvPicPr>
        <p:blipFill>
          <a:blip r:embed="rId1"/>
          <a:stretch/>
        </p:blipFill>
        <p:spPr>
          <a:xfrm>
            <a:off x="5003640" y="5877000"/>
            <a:ext cx="1863360" cy="1034640"/>
          </a:xfrm>
          <a:prstGeom prst="rect">
            <a:avLst/>
          </a:prstGeom>
          <a:ln w="0">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Adding a condtion in ngClass.</a:t>
            </a:r>
            <a:endParaRPr b="0" lang="en-IN" sz="4400" spc="-1" strike="noStrike">
              <a:latin typeface="Arial"/>
            </a:endParaRPr>
          </a:p>
        </p:txBody>
      </p:sp>
      <p:sp>
        <p:nvSpPr>
          <p:cNvPr id="347"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styles.css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app.component.html </a:t>
            </a:r>
            <a:r>
              <a:rPr b="0" lang="en-US" sz="2000" spc="-1" strike="noStrike">
                <a:solidFill>
                  <a:srgbClr val="000000"/>
                </a:solidFill>
                <a:latin typeface="Wingdings"/>
              </a:rPr>
              <a:t></a:t>
            </a:r>
            <a:r>
              <a:rPr b="0" lang="en-US" sz="2000" spc="-1" strike="noStrike">
                <a:solidFill>
                  <a:srgbClr val="000000"/>
                </a:solidFill>
                <a:latin typeface="Calibri"/>
              </a:rPr>
              <a:t> </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348" name="Picture 2" descr=""/>
          <p:cNvPicPr/>
          <p:nvPr/>
        </p:nvPicPr>
        <p:blipFill>
          <a:blip r:embed="rId1"/>
          <a:stretch/>
        </p:blipFill>
        <p:spPr>
          <a:xfrm>
            <a:off x="2916360" y="1628640"/>
            <a:ext cx="1807560" cy="2025360"/>
          </a:xfrm>
          <a:prstGeom prst="rect">
            <a:avLst/>
          </a:prstGeom>
          <a:ln w="0">
            <a:noFill/>
          </a:ln>
        </p:spPr>
      </p:pic>
      <p:pic>
        <p:nvPicPr>
          <p:cNvPr id="349" name="Picture 3" descr=""/>
          <p:cNvPicPr/>
          <p:nvPr/>
        </p:nvPicPr>
        <p:blipFill>
          <a:blip r:embed="rId2"/>
          <a:stretch/>
        </p:blipFill>
        <p:spPr>
          <a:xfrm>
            <a:off x="2124000" y="4280040"/>
            <a:ext cx="5924160" cy="2603160"/>
          </a:xfrm>
          <a:prstGeom prst="rect">
            <a:avLst/>
          </a:prstGeom>
          <a:ln w="0">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p:nvPr>
        </p:nvSpPr>
        <p:spPr>
          <a:xfrm>
            <a:off x="457200" y="0"/>
            <a:ext cx="8226000" cy="61225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app.component.s </a:t>
            </a:r>
            <a:r>
              <a:rPr b="0" lang="en-US" sz="2000" spc="-1" strike="noStrike">
                <a:solidFill>
                  <a:srgbClr val="000000"/>
                </a:solidFill>
                <a:latin typeface="Wingdings"/>
              </a:rPr>
              <a:t></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Output will be  </a:t>
            </a:r>
            <a:endParaRPr b="0" lang="en-IN" sz="2000" spc="-1" strike="noStrike">
              <a:latin typeface="Arial"/>
            </a:endParaRPr>
          </a:p>
        </p:txBody>
      </p:sp>
      <p:pic>
        <p:nvPicPr>
          <p:cNvPr id="351" name="Picture 2" descr=""/>
          <p:cNvPicPr/>
          <p:nvPr/>
        </p:nvPicPr>
        <p:blipFill>
          <a:blip r:embed="rId1"/>
          <a:stretch/>
        </p:blipFill>
        <p:spPr>
          <a:xfrm>
            <a:off x="3564000" y="44280"/>
            <a:ext cx="3130200" cy="3044520"/>
          </a:xfrm>
          <a:prstGeom prst="rect">
            <a:avLst/>
          </a:prstGeom>
          <a:ln w="0">
            <a:noFill/>
          </a:ln>
        </p:spPr>
      </p:pic>
      <p:pic>
        <p:nvPicPr>
          <p:cNvPr id="352" name="Picture 3" descr=""/>
          <p:cNvPicPr/>
          <p:nvPr/>
        </p:nvPicPr>
        <p:blipFill>
          <a:blip r:embed="rId2"/>
          <a:stretch/>
        </p:blipFill>
        <p:spPr>
          <a:xfrm>
            <a:off x="825480" y="4292640"/>
            <a:ext cx="3714480" cy="1982520"/>
          </a:xfrm>
          <a:prstGeom prst="rect">
            <a:avLst/>
          </a:prstGeom>
          <a:ln w="0">
            <a:noFill/>
          </a:ln>
        </p:spPr>
      </p:pic>
      <p:pic>
        <p:nvPicPr>
          <p:cNvPr id="353" name="Picture 4" descr=""/>
          <p:cNvPicPr/>
          <p:nvPr/>
        </p:nvPicPr>
        <p:blipFill>
          <a:blip r:embed="rId3"/>
          <a:stretch/>
        </p:blipFill>
        <p:spPr>
          <a:xfrm>
            <a:off x="4788000" y="4299120"/>
            <a:ext cx="3676320" cy="1983960"/>
          </a:xfrm>
          <a:prstGeom prst="rect">
            <a:avLst/>
          </a:prstGeom>
          <a:ln w="0">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ngStyle</a:t>
            </a:r>
            <a:endParaRPr b="0" lang="en-IN" sz="4400" spc="-1" strike="noStrike">
              <a:latin typeface="Arial"/>
            </a:endParaRPr>
          </a:p>
        </p:txBody>
      </p:sp>
      <p:sp>
        <p:nvSpPr>
          <p:cNvPr id="355"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Changes the style of the HTML elements.</a:t>
            </a: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app.component.ts, declare a variable strColor as</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app.component.html, modify the style of the component dynamically as </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With this, as and when the user enters the color name, color of the text is modified.</a:t>
            </a:r>
            <a:endParaRPr b="0" lang="en-IN" sz="2000" spc="-1" strike="noStrike">
              <a:latin typeface="Arial"/>
            </a:endParaRPr>
          </a:p>
          <a:p>
            <a:pPr>
              <a:lnSpc>
                <a:spcPct val="100000"/>
              </a:lnSpc>
              <a:spcBef>
                <a:spcPts val="400"/>
              </a:spcBef>
              <a:buNone/>
              <a:tabLst>
                <a:tab algn="l" pos="0"/>
              </a:tabLst>
            </a:pPr>
            <a:r>
              <a:rPr b="0" lang="en-US" sz="2000" spc="-1" strike="noStrike">
                <a:solidFill>
                  <a:srgbClr val="000000"/>
                </a:solidFill>
                <a:latin typeface="Calibri"/>
              </a:rPr>
              <a:t> </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p:txBody>
      </p:sp>
      <p:pic>
        <p:nvPicPr>
          <p:cNvPr id="356" name="Picture 2" descr=""/>
          <p:cNvPicPr/>
          <p:nvPr/>
        </p:nvPicPr>
        <p:blipFill>
          <a:blip r:embed="rId1"/>
          <a:stretch/>
        </p:blipFill>
        <p:spPr>
          <a:xfrm>
            <a:off x="6300720" y="2349360"/>
            <a:ext cx="1929960" cy="282240"/>
          </a:xfrm>
          <a:prstGeom prst="rect">
            <a:avLst/>
          </a:prstGeom>
          <a:ln w="0">
            <a:noFill/>
          </a:ln>
        </p:spPr>
      </p:pic>
      <p:pic>
        <p:nvPicPr>
          <p:cNvPr id="357" name="Picture 3" descr=""/>
          <p:cNvPicPr/>
          <p:nvPr/>
        </p:nvPicPr>
        <p:blipFill>
          <a:blip r:embed="rId2"/>
          <a:stretch/>
        </p:blipFill>
        <p:spPr>
          <a:xfrm>
            <a:off x="611280" y="3284640"/>
            <a:ext cx="8178480" cy="624960"/>
          </a:xfrm>
          <a:prstGeom prst="rect">
            <a:avLst/>
          </a:prstGeom>
          <a:ln w="0">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Multiple attributes in ngStyle.</a:t>
            </a:r>
            <a:endParaRPr b="0" lang="en-IN" sz="4400" spc="-1" strike="noStrike">
              <a:latin typeface="Arial"/>
            </a:endParaRPr>
          </a:p>
        </p:txBody>
      </p:sp>
      <p:sp>
        <p:nvSpPr>
          <p:cNvPr id="359"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Define 2 variables to change the color and font-size of the text in </a:t>
            </a:r>
            <a:endParaRPr b="0" lang="en-IN" sz="2000" spc="-1" strike="noStrike">
              <a:latin typeface="Arial"/>
            </a:endParaRPr>
          </a:p>
          <a:p>
            <a:pPr>
              <a:lnSpc>
                <a:spcPct val="100000"/>
              </a:lnSpc>
              <a:spcBef>
                <a:spcPts val="400"/>
              </a:spcBef>
              <a:buNone/>
              <a:tabLst>
                <a:tab algn="l" pos="0"/>
              </a:tabLst>
            </a:pPr>
            <a:r>
              <a:rPr b="0" lang="en-US" sz="2000" spc="-1" strike="noStrike">
                <a:solidFill>
                  <a:srgbClr val="000000"/>
                </a:solidFill>
                <a:latin typeface="Calibri"/>
              </a:rPr>
              <a:t>       </a:t>
            </a:r>
            <a:r>
              <a:rPr b="1" lang="en-US" sz="2000" spc="-1" strike="noStrike">
                <a:solidFill>
                  <a:srgbClr val="000000"/>
                </a:solidFill>
                <a:latin typeface="Calibri"/>
              </a:rPr>
              <a:t>app.component.ts</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US" sz="2000" spc="-1" strike="noStrike">
                <a:solidFill>
                  <a:srgbClr val="000000"/>
                </a:solidFill>
                <a:latin typeface="Calibri"/>
              </a:rPr>
              <a:t>In app.component.html, take the input from two edit boxes and apply them to ngStyle dynamically.</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marL="343080" indent="-343080">
              <a:lnSpc>
                <a:spcPct val="100000"/>
              </a:lnSpc>
              <a:spcBef>
                <a:spcPts val="400"/>
              </a:spcBef>
              <a:buClr>
                <a:srgbClr val="000000"/>
              </a:buClr>
              <a:buFont typeface="Arial"/>
              <a:buChar char="•"/>
              <a:tabLst>
                <a:tab algn="l" pos="0"/>
              </a:tabLst>
            </a:pPr>
            <a:r>
              <a:rPr b="0" lang="en-US" sz="2000" spc="-1" strike="noStrike">
                <a:solidFill>
                  <a:srgbClr val="000000"/>
                </a:solidFill>
                <a:latin typeface="Calibri"/>
              </a:rPr>
              <a:t>Output will be like this:</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p:txBody>
      </p:sp>
      <p:pic>
        <p:nvPicPr>
          <p:cNvPr id="360" name="Picture 2" descr=""/>
          <p:cNvPicPr/>
          <p:nvPr/>
        </p:nvPicPr>
        <p:blipFill>
          <a:blip r:embed="rId1"/>
          <a:stretch/>
        </p:blipFill>
        <p:spPr>
          <a:xfrm>
            <a:off x="3564000" y="1989000"/>
            <a:ext cx="2273040" cy="558360"/>
          </a:xfrm>
          <a:prstGeom prst="rect">
            <a:avLst/>
          </a:prstGeom>
          <a:ln w="0">
            <a:noFill/>
          </a:ln>
        </p:spPr>
      </p:pic>
      <p:pic>
        <p:nvPicPr>
          <p:cNvPr id="361" name="Picture 3" descr=""/>
          <p:cNvPicPr/>
          <p:nvPr/>
        </p:nvPicPr>
        <p:blipFill>
          <a:blip r:embed="rId2"/>
          <a:stretch/>
        </p:blipFill>
        <p:spPr>
          <a:xfrm>
            <a:off x="330120" y="3645000"/>
            <a:ext cx="8740440" cy="834480"/>
          </a:xfrm>
          <a:prstGeom prst="rect">
            <a:avLst/>
          </a:prstGeom>
          <a:ln w="0">
            <a:noFill/>
          </a:ln>
        </p:spPr>
      </p:pic>
      <p:pic>
        <p:nvPicPr>
          <p:cNvPr id="362" name="Picture 4" descr=""/>
          <p:cNvPicPr/>
          <p:nvPr/>
        </p:nvPicPr>
        <p:blipFill>
          <a:blip r:embed="rId3"/>
          <a:stretch/>
        </p:blipFill>
        <p:spPr>
          <a:xfrm>
            <a:off x="971640" y="5013360"/>
            <a:ext cx="6346440" cy="1539360"/>
          </a:xfrm>
          <a:prstGeom prst="rect">
            <a:avLst/>
          </a:prstGeom>
          <a:ln w="0">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Conditioning in ngStyle.</a:t>
            </a:r>
            <a:endParaRPr b="0" lang="en-IN" sz="4400" spc="-1" strike="noStrike">
              <a:latin typeface="Arial"/>
            </a:endParaRPr>
          </a:p>
        </p:txBody>
      </p:sp>
      <p:sp>
        <p:nvSpPr>
          <p:cNvPr id="364"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Add an attribute in app.component.ts</a:t>
            </a: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styles.css  add the following:</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app.component.html </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If the user types Yes in the edit box then background color of the text is changed to green else it is changed to Red.</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365" name="Picture 2" descr=""/>
          <p:cNvPicPr/>
          <p:nvPr/>
        </p:nvPicPr>
        <p:blipFill>
          <a:blip r:embed="rId1"/>
          <a:stretch/>
        </p:blipFill>
        <p:spPr>
          <a:xfrm>
            <a:off x="5148360" y="1557360"/>
            <a:ext cx="2301480" cy="472680"/>
          </a:xfrm>
          <a:prstGeom prst="rect">
            <a:avLst/>
          </a:prstGeom>
          <a:ln w="0">
            <a:noFill/>
          </a:ln>
        </p:spPr>
      </p:pic>
      <p:pic>
        <p:nvPicPr>
          <p:cNvPr id="366" name="Picture 3" descr=""/>
          <p:cNvPicPr/>
          <p:nvPr/>
        </p:nvPicPr>
        <p:blipFill>
          <a:blip r:embed="rId2"/>
          <a:stretch/>
        </p:blipFill>
        <p:spPr>
          <a:xfrm>
            <a:off x="5148360" y="2205000"/>
            <a:ext cx="3225240" cy="834480"/>
          </a:xfrm>
          <a:prstGeom prst="rect">
            <a:avLst/>
          </a:prstGeom>
          <a:ln w="0">
            <a:noFill/>
          </a:ln>
        </p:spPr>
      </p:pic>
      <p:pic>
        <p:nvPicPr>
          <p:cNvPr id="367" name="Picture 4" descr=""/>
          <p:cNvPicPr/>
          <p:nvPr/>
        </p:nvPicPr>
        <p:blipFill>
          <a:blip r:embed="rId3"/>
          <a:stretch/>
        </p:blipFill>
        <p:spPr>
          <a:xfrm>
            <a:off x="395280" y="4222800"/>
            <a:ext cx="8853120" cy="480600"/>
          </a:xfrm>
          <a:prstGeom prst="rect">
            <a:avLst/>
          </a:prstGeom>
          <a:ln w="0">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ngFor Directive</a:t>
            </a:r>
            <a:endParaRPr b="0" lang="en-IN" sz="4400" spc="-1" strike="noStrike">
              <a:latin typeface="Arial"/>
            </a:endParaRPr>
          </a:p>
        </p:txBody>
      </p:sp>
      <p:sp>
        <p:nvSpPr>
          <p:cNvPr id="369"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IN" sz="2000" spc="-1" strike="noStrike">
                <a:solidFill>
                  <a:srgbClr val="000000"/>
                </a:solidFill>
                <a:latin typeface="Calibri"/>
              </a:rPr>
              <a:t>NgFor is a built-in template directive that makes it easy to iterate over something like an array or an object or array of objects.</a:t>
            </a: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Create an array of objects in app.component.ts as</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Add the following code in app.component.html,</a:t>
            </a:r>
            <a:endParaRPr b="0" lang="en-IN" sz="2000" spc="-1" strike="noStrike">
              <a:latin typeface="Arial"/>
            </a:endParaRPr>
          </a:p>
          <a:p>
            <a:pPr>
              <a:lnSpc>
                <a:spcPct val="100000"/>
              </a:lnSpc>
              <a:spcBef>
                <a:spcPts val="400"/>
              </a:spcBef>
              <a:buNone/>
              <a:tabLst>
                <a:tab algn="l" pos="0"/>
              </a:tabLst>
            </a:pPr>
            <a:r>
              <a:rPr b="0" lang="en-US" sz="2000" spc="-1" strike="noStrike">
                <a:solidFill>
                  <a:srgbClr val="000000"/>
                </a:solidFill>
                <a:latin typeface="Calibri"/>
              </a:rPr>
              <a:t>       </a:t>
            </a:r>
            <a:r>
              <a:rPr b="0" lang="en-US" sz="2000" spc="-1" strike="noStrike">
                <a:solidFill>
                  <a:srgbClr val="000000"/>
                </a:solidFill>
                <a:latin typeface="Calibri"/>
              </a:rPr>
              <a:t>which iterates every element of the list and displays the names. And                        </a:t>
            </a:r>
            <a:endParaRPr b="0" lang="en-IN" sz="2000" spc="-1" strike="noStrike">
              <a:latin typeface="Arial"/>
            </a:endParaRPr>
          </a:p>
          <a:p>
            <a:pPr>
              <a:lnSpc>
                <a:spcPct val="100000"/>
              </a:lnSpc>
              <a:spcBef>
                <a:spcPts val="400"/>
              </a:spcBef>
              <a:buNone/>
              <a:tabLst>
                <a:tab algn="l" pos="0"/>
              </a:tabLst>
            </a:pPr>
            <a:r>
              <a:rPr b="0" lang="en-US" sz="2000" spc="-1" strike="noStrike">
                <a:solidFill>
                  <a:srgbClr val="000000"/>
                </a:solidFill>
                <a:latin typeface="Calibri"/>
              </a:rPr>
              <a:t>                                                                </a:t>
            </a:r>
            <a:r>
              <a:rPr b="0" lang="en-US" sz="2000" spc="-1" strike="noStrike">
                <a:solidFill>
                  <a:srgbClr val="000000"/>
                </a:solidFill>
                <a:latin typeface="Calibri"/>
              </a:rPr>
              <a:t>output will be like this</a:t>
            </a: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a:p>
            <a:pPr>
              <a:lnSpc>
                <a:spcPct val="100000"/>
              </a:lnSpc>
              <a:spcBef>
                <a:spcPts val="400"/>
              </a:spcBef>
              <a:buNone/>
              <a:tabLst>
                <a:tab algn="l" pos="0"/>
              </a:tabLst>
            </a:pPr>
            <a:endParaRPr b="0" lang="en-IN" sz="2000" spc="-1" strike="noStrike">
              <a:latin typeface="Arial"/>
            </a:endParaRPr>
          </a:p>
        </p:txBody>
      </p:sp>
      <p:pic>
        <p:nvPicPr>
          <p:cNvPr id="370" name="Picture 2" descr=""/>
          <p:cNvPicPr/>
          <p:nvPr/>
        </p:nvPicPr>
        <p:blipFill>
          <a:blip r:embed="rId1"/>
          <a:stretch/>
        </p:blipFill>
        <p:spPr>
          <a:xfrm>
            <a:off x="5940360" y="2619360"/>
            <a:ext cx="3409560" cy="1983960"/>
          </a:xfrm>
          <a:prstGeom prst="rect">
            <a:avLst/>
          </a:prstGeom>
          <a:ln w="0">
            <a:noFill/>
          </a:ln>
        </p:spPr>
      </p:pic>
      <p:pic>
        <p:nvPicPr>
          <p:cNvPr id="371" name="Picture 3" descr=""/>
          <p:cNvPicPr/>
          <p:nvPr/>
        </p:nvPicPr>
        <p:blipFill>
          <a:blip r:embed="rId2"/>
          <a:stretch/>
        </p:blipFill>
        <p:spPr>
          <a:xfrm>
            <a:off x="826920" y="4941720"/>
            <a:ext cx="3261960" cy="1479240"/>
          </a:xfrm>
          <a:prstGeom prst="rect">
            <a:avLst/>
          </a:prstGeom>
          <a:ln w="0">
            <a:noFill/>
          </a:ln>
        </p:spPr>
      </p:pic>
      <p:pic>
        <p:nvPicPr>
          <p:cNvPr id="372" name="Picture 4" descr=""/>
          <p:cNvPicPr/>
          <p:nvPr/>
        </p:nvPicPr>
        <p:blipFill>
          <a:blip r:embed="rId3"/>
          <a:stretch/>
        </p:blipFill>
        <p:spPr>
          <a:xfrm>
            <a:off x="6875640" y="4941720"/>
            <a:ext cx="1128240" cy="1302840"/>
          </a:xfrm>
          <a:prstGeom prst="rect">
            <a:avLst/>
          </a:prstGeom>
          <a:ln w="0">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457200" y="274680"/>
            <a:ext cx="8226000" cy="1139400"/>
          </a:xfrm>
          <a:prstGeom prst="rect">
            <a:avLst/>
          </a:prstGeom>
          <a:noFill/>
          <a:ln w="0">
            <a:noFill/>
          </a:ln>
        </p:spPr>
        <p:txBody>
          <a:bodyPr numCol="1" spcCol="0" lIns="90000" rIns="90000" tIns="45000" bIns="45000" anchor="ctr">
            <a:noAutofit/>
          </a:bodyPr>
          <a:p>
            <a:pPr algn="ctr">
              <a:lnSpc>
                <a:spcPct val="100000"/>
              </a:lnSpc>
              <a:buNone/>
            </a:pPr>
            <a:r>
              <a:rPr b="0" lang="en-US" sz="4400" spc="-1" strike="noStrike">
                <a:solidFill>
                  <a:srgbClr val="000000"/>
                </a:solidFill>
                <a:latin typeface="Calibri"/>
              </a:rPr>
              <a:t>Display in a table using ngFor.</a:t>
            </a:r>
            <a:endParaRPr b="0" lang="en-IN" sz="4400" spc="-1" strike="noStrike">
              <a:latin typeface="Arial"/>
            </a:endParaRPr>
          </a:p>
        </p:txBody>
      </p:sp>
      <p:sp>
        <p:nvSpPr>
          <p:cNvPr id="374" name="PlaceHolder 2"/>
          <p:cNvSpPr>
            <a:spLocks noGrp="1"/>
          </p:cNvSpPr>
          <p:nvPr>
            <p:ph/>
          </p:nvPr>
        </p:nvSpPr>
        <p:spPr>
          <a:xfrm>
            <a:off x="457200" y="1600200"/>
            <a:ext cx="8226000" cy="452232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app.component.ts, define array of objets </a:t>
            </a:r>
            <a:r>
              <a:rPr b="0" lang="en-US" sz="2000" spc="-1" strike="noStrike">
                <a:solidFill>
                  <a:srgbClr val="000000"/>
                </a:solidFill>
                <a:latin typeface="Wingdings"/>
              </a:rPr>
              <a:t></a:t>
            </a:r>
            <a:r>
              <a:rPr b="0" lang="en-US" sz="2000" spc="-1" strike="noStrike">
                <a:solidFill>
                  <a:srgbClr val="000000"/>
                </a:solidFill>
                <a:latin typeface="Calibri"/>
              </a:rPr>
              <a:t> </a:t>
            </a: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a:lnSpc>
                <a:spcPct val="100000"/>
              </a:lnSpc>
              <a:spcBef>
                <a:spcPts val="400"/>
              </a:spcBef>
              <a:buNone/>
            </a:pPr>
            <a:endParaRPr b="0" lang="en-IN" sz="2000" spc="-1" strike="noStrike">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Calibri"/>
              </a:rPr>
              <a:t>In app.component.html, iterate the array of objects and display them in a table.</a:t>
            </a:r>
            <a:endParaRPr b="0" lang="en-IN" sz="2000" spc="-1" strike="noStrike">
              <a:latin typeface="Arial"/>
            </a:endParaRPr>
          </a:p>
          <a:p>
            <a:pPr>
              <a:lnSpc>
                <a:spcPct val="100000"/>
              </a:lnSpc>
              <a:spcBef>
                <a:spcPts val="400"/>
              </a:spcBef>
              <a:buNone/>
            </a:pPr>
            <a:endParaRPr b="0" lang="en-IN" sz="2000" spc="-1" strike="noStrike">
              <a:latin typeface="Arial"/>
            </a:endParaRPr>
          </a:p>
        </p:txBody>
      </p:sp>
      <p:pic>
        <p:nvPicPr>
          <p:cNvPr id="375" name="Picture 2" descr=""/>
          <p:cNvPicPr/>
          <p:nvPr/>
        </p:nvPicPr>
        <p:blipFill>
          <a:blip r:embed="rId1"/>
          <a:stretch/>
        </p:blipFill>
        <p:spPr>
          <a:xfrm>
            <a:off x="5724360" y="1484280"/>
            <a:ext cx="3552480" cy="1418760"/>
          </a:xfrm>
          <a:prstGeom prst="rect">
            <a:avLst/>
          </a:prstGeom>
          <a:ln w="0">
            <a:noFill/>
          </a:ln>
        </p:spPr>
      </p:pic>
      <p:pic>
        <p:nvPicPr>
          <p:cNvPr id="376" name="Picture 3" descr=""/>
          <p:cNvPicPr/>
          <p:nvPr/>
        </p:nvPicPr>
        <p:blipFill>
          <a:blip r:embed="rId2"/>
          <a:stretch/>
        </p:blipFill>
        <p:spPr>
          <a:xfrm>
            <a:off x="2484360" y="3443400"/>
            <a:ext cx="4066920" cy="35427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25355</TotalTime>
  <Application>LibreOffice/7.3.0.3$Windows_X86_64 LibreOffice_project/0f246aa12d0eee4a0f7adcefbf7c878fc2238db3</Application>
  <AppVersion>15.0000</AppVersion>
  <Company>ASSA ABLOY Asia Pacific</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2021-10-29T11:24:19Z</dcterms:created>
  <dc:creator>Charan</dc:creator>
  <dc:description/>
  <dc:language>en-IN</dc:language>
  <cp:lastModifiedBy/>
  <dcterms:modified xsi:type="dcterms:W3CDTF">2025-02-02T11:45:35Z</dcterms:modified>
  <cp:revision>108</cp:revision>
  <dc:subject/>
  <dc:title>Angular</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y fmtid="{D5CDD505-2E9C-101B-9397-08002B2CF9AE}" pid="3" name="Slides">
    <vt:i4>237</vt:i4>
  </property>
</Properties>
</file>